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2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3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4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5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6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11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notesSlides/notesSlide12.xml" ContentType="application/vnd.openxmlformats-officedocument.presentationml.notesSlide+xml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6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8" autoAdjust="0"/>
    <p:restoredTop sz="94660"/>
  </p:normalViewPr>
  <p:slideViewPr>
    <p:cSldViewPr snapToGrid="0" snapToObjects="1">
      <p:cViewPr>
        <p:scale>
          <a:sx n="85" d="100"/>
          <a:sy n="85" d="100"/>
        </p:scale>
        <p:origin x="-1240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9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image" Target="../media/image21.emf"/><Relationship Id="rId2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image" Target="../media/image29.emf"/><Relationship Id="rId2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4" Type="http://schemas.openxmlformats.org/officeDocument/2006/relationships/image" Target="../media/image41.wmf"/><Relationship Id="rId5" Type="http://schemas.openxmlformats.org/officeDocument/2006/relationships/image" Target="../media/image42.wmf"/><Relationship Id="rId6" Type="http://schemas.openxmlformats.org/officeDocument/2006/relationships/image" Target="../media/image43.emf"/><Relationship Id="rId1" Type="http://schemas.openxmlformats.org/officeDocument/2006/relationships/image" Target="../media/image38.emf"/><Relationship Id="rId2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image" Target="../media/image47.wmf"/><Relationship Id="rId1" Type="http://schemas.openxmlformats.org/officeDocument/2006/relationships/image" Target="../media/image44.emf"/><Relationship Id="rId2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87C85-EEFC-A948-BCF9-2B5076251282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B7C4B-57B3-9F48-884C-0050215C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5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C8A44D-8CFE-FC4A-A019-877C459E02CD}" type="slidenum">
              <a:rPr lang="en-US"/>
              <a:pPr/>
              <a:t>3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>
              <a:sym typeface="Symbo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2B401F-5F52-2C42-86A3-025BA03F1EBF}" type="slidenum">
              <a:rPr lang="en-US"/>
              <a:pPr/>
              <a:t>12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>
              <a:sym typeface="Symbo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B73B4-650E-1545-B578-8A4CDD5BD6DD}" type="slidenum">
              <a:rPr lang="en-US"/>
              <a:pPr/>
              <a:t>13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>
              <a:sym typeface="Symbo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B73B4-650E-1545-B578-8A4CDD5BD6DD}" type="slidenum">
              <a:rPr lang="en-US"/>
              <a:pPr/>
              <a:t>14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>
              <a:sym typeface="Symbo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E401A-09C9-4D49-BCD1-8305748F9A77}" type="slidenum">
              <a:rPr lang="en-US"/>
              <a:pPr/>
              <a:t>4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>
              <a:sym typeface="Symbo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9F73C-E578-0E4C-B3D4-F3BD96D3D7EF}" type="slidenum">
              <a:rPr lang="en-US"/>
              <a:pPr/>
              <a:t>5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>
              <a:sym typeface="Symbo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6E2E1-3924-3A41-90E5-3640AA578237}" type="slidenum">
              <a:rPr lang="en-US"/>
              <a:pPr/>
              <a:t>6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>
              <a:sym typeface="Symbo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4CBE46-8F71-454A-80DD-81AE908F7DD7}" type="slidenum">
              <a:rPr lang="en-US"/>
              <a:pPr/>
              <a:t>7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>
              <a:sym typeface="Symbo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D2C87-F2C7-2E4E-995E-50617CCEF3A1}" type="slidenum">
              <a:rPr lang="en-US"/>
              <a:pPr/>
              <a:t>8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>
              <a:sym typeface="Symbo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43354-545F-6B45-AF28-AC43ED6BFF80}" type="slidenum">
              <a:rPr lang="en-US"/>
              <a:pPr/>
              <a:t>9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0412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/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3755A-B610-E845-9E7E-36D7E2CA5D1C}" type="slidenum">
              <a:rPr lang="en-US"/>
              <a:pPr/>
              <a:t>10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0412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/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44CD1E-E541-FF47-B996-1618BC10B6B8}" type="slidenum">
              <a:rPr lang="en-US"/>
              <a:pPr/>
              <a:t>11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>
              <a:sym typeface="Symbo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8681-6608-7049-AD82-DEAA220F21EC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E966-3DF9-C248-A244-4090C2EC4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8681-6608-7049-AD82-DEAA220F21EC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E966-3DF9-C248-A244-4090C2EC4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8681-6608-7049-AD82-DEAA220F21EC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E966-3DF9-C248-A244-4090C2EC4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5943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by Houghton Mifflin Company, Inc. All rights reserved.</a:t>
            </a:r>
            <a:endParaRPr lang="en-US" sz="14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81800" y="6553200"/>
            <a:ext cx="2362200" cy="304800"/>
          </a:xfrm>
        </p:spPr>
        <p:txBody>
          <a:bodyPr/>
          <a:lstStyle>
            <a:lvl1pPr>
              <a:defRPr/>
            </a:lvl1pPr>
          </a:lstStyle>
          <a:p>
            <a:fld id="{66A47BB6-A86E-4C48-A863-DBD0D3BAD0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1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8681-6608-7049-AD82-DEAA220F21EC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E966-3DF9-C248-A244-4090C2EC4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8681-6608-7049-AD82-DEAA220F21EC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E966-3DF9-C248-A244-4090C2EC4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8681-6608-7049-AD82-DEAA220F21EC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E966-3DF9-C248-A244-4090C2EC45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8681-6608-7049-AD82-DEAA220F21EC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E966-3DF9-C248-A244-4090C2EC4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8681-6608-7049-AD82-DEAA220F21EC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E966-3DF9-C248-A244-4090C2EC4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8681-6608-7049-AD82-DEAA220F21EC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E966-3DF9-C248-A244-4090C2EC4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8681-6608-7049-AD82-DEAA220F21EC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22E966-3DF9-C248-A244-4090C2EC4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8681-6608-7049-AD82-DEAA220F21EC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E966-3DF9-C248-A244-4090C2EC4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CC38681-6608-7049-AD82-DEAA220F21EC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822E966-3DF9-C248-A244-4090C2EC45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wmf"/><Relationship Id="rId12" Type="http://schemas.openxmlformats.org/officeDocument/2006/relationships/oleObject" Target="../embeddings/oleObject35.bin"/><Relationship Id="rId13" Type="http://schemas.openxmlformats.org/officeDocument/2006/relationships/image" Target="../media/image42.wmf"/><Relationship Id="rId14" Type="http://schemas.openxmlformats.org/officeDocument/2006/relationships/oleObject" Target="../embeddings/oleObject36.bin"/><Relationship Id="rId15" Type="http://schemas.openxmlformats.org/officeDocument/2006/relationships/image" Target="../media/image4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38.e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39.wmf"/><Relationship Id="rId8" Type="http://schemas.openxmlformats.org/officeDocument/2006/relationships/oleObject" Target="../embeddings/oleObject33.bin"/><Relationship Id="rId9" Type="http://schemas.openxmlformats.org/officeDocument/2006/relationships/image" Target="../media/image40.wmf"/><Relationship Id="rId10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44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45.w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46.wmf"/><Relationship Id="rId10" Type="http://schemas.openxmlformats.org/officeDocument/2006/relationships/oleObject" Target="../embeddings/oleObject40.bin"/><Relationship Id="rId11" Type="http://schemas.openxmlformats.org/officeDocument/2006/relationships/image" Target="../media/image47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45.w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48.emf"/><Relationship Id="rId8" Type="http://schemas.openxmlformats.org/officeDocument/2006/relationships/package" Target="../embeddings/Microsoft_Word_Document1.docx"/><Relationship Id="rId9" Type="http://schemas.openxmlformats.org/officeDocument/2006/relationships/image" Target="../media/image4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8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0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14.emf"/><Relationship Id="rId14" Type="http://schemas.openxmlformats.org/officeDocument/2006/relationships/oleObject" Target="../embeddings/oleObject12.bin"/><Relationship Id="rId15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12.emf"/><Relationship Id="rId10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20.e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18.emf"/><Relationship Id="rId10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2.w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23.emf"/><Relationship Id="rId10" Type="http://schemas.openxmlformats.org/officeDocument/2006/relationships/oleObject" Target="../embeddings/oleObject22.bin"/><Relationship Id="rId11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26.e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27.emf"/><Relationship Id="rId10" Type="http://schemas.openxmlformats.org/officeDocument/2006/relationships/oleObject" Target="../embeddings/oleObject26.bin"/><Relationship Id="rId11" Type="http://schemas.openxmlformats.org/officeDocument/2006/relationships/image" Target="../media/image2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30.w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31.emf"/><Relationship Id="rId10" Type="http://schemas.openxmlformats.org/officeDocument/2006/relationships/oleObject" Target="../embeddings/oleObject30.bin"/><Relationship Id="rId11" Type="http://schemas.openxmlformats.org/officeDocument/2006/relationships/image" Target="../media/image3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5" Type="http://schemas.openxmlformats.org/officeDocument/2006/relationships/image" Target="../media/image35.wmf"/><Relationship Id="rId6" Type="http://schemas.openxmlformats.org/officeDocument/2006/relationships/image" Target="../media/image36.tiff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Inverse Trigonometric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1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by Houghton Mifflin Company, Inc. All rights reserved.</a:t>
            </a:r>
            <a:endParaRPr lang="en-US" sz="14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92500" lnSpcReduction="20000"/>
          </a:bodyPr>
          <a:lstStyle/>
          <a:p>
            <a:fld id="{A154BCA2-9EB4-C546-94A9-35E12AD2970D}" type="slidenum">
              <a:rPr lang="en-US"/>
              <a:pPr/>
              <a:t>10</a:t>
            </a:fld>
            <a:endParaRPr 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302500"/>
            <a:ext cx="1803400" cy="1143000"/>
          </a:xfrm>
        </p:spPr>
        <p:txBody>
          <a:bodyPr/>
          <a:lstStyle/>
          <a:p>
            <a:r>
              <a:rPr lang="en-US" sz="800"/>
              <a:t>Graphing Utility: Inverse Functions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485775" y="546100"/>
            <a:ext cx="850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CA" b="1">
                <a:sym typeface="Symbol" charset="0"/>
              </a:rPr>
              <a:t>Graphing Utility:</a:t>
            </a:r>
            <a:r>
              <a:rPr lang="en-CA">
                <a:sym typeface="Symbol" charset="0"/>
              </a:rPr>
              <a:t> </a:t>
            </a:r>
            <a:r>
              <a:rPr lang="en-US">
                <a:sym typeface="Symbol" charset="0"/>
              </a:rPr>
              <a:t>Approximate the value of each expression.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746125" y="1625600"/>
            <a:ext cx="1650378" cy="3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CA" dirty="0">
                <a:sym typeface="Symbol" charset="0"/>
              </a:rPr>
              <a:t>a.   C</a:t>
            </a:r>
            <a:r>
              <a:rPr lang="en-CA" dirty="0" smtClean="0">
                <a:sym typeface="Symbol" charset="0"/>
              </a:rPr>
              <a:t>os</a:t>
            </a:r>
            <a:r>
              <a:rPr lang="en-US" sz="2800" baseline="30000" dirty="0"/>
              <a:t>–</a:t>
            </a:r>
            <a:r>
              <a:rPr lang="en-CA" baseline="30000" dirty="0">
                <a:sym typeface="Symbol" charset="0"/>
              </a:rPr>
              <a:t>1</a:t>
            </a:r>
            <a:r>
              <a:rPr lang="en-CA" dirty="0">
                <a:sym typeface="Symbol" charset="0"/>
              </a:rPr>
              <a:t> 0.75</a:t>
            </a:r>
            <a:endParaRPr lang="en-US" dirty="0">
              <a:sym typeface="Symbol" charset="0"/>
            </a:endParaRPr>
          </a:p>
        </p:txBody>
      </p:sp>
      <p:sp>
        <p:nvSpPr>
          <p:cNvPr id="178192" name="Rectangle 16"/>
          <p:cNvSpPr>
            <a:spLocks noChangeArrowheads="1"/>
          </p:cNvSpPr>
          <p:nvPr/>
        </p:nvSpPr>
        <p:spPr bwMode="auto">
          <a:xfrm>
            <a:off x="5265738" y="1625600"/>
            <a:ext cx="16378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CA" dirty="0">
                <a:sym typeface="Symbol" charset="0"/>
              </a:rPr>
              <a:t>b.   </a:t>
            </a:r>
            <a:r>
              <a:rPr lang="en-CA" dirty="0" err="1">
                <a:sym typeface="Symbol" charset="0"/>
              </a:rPr>
              <a:t>A</a:t>
            </a:r>
            <a:r>
              <a:rPr lang="en-CA" dirty="0" err="1" smtClean="0">
                <a:sym typeface="Symbol" charset="0"/>
              </a:rPr>
              <a:t>rcsin</a:t>
            </a:r>
            <a:r>
              <a:rPr lang="en-CA" dirty="0" smtClean="0">
                <a:sym typeface="Symbol" charset="0"/>
              </a:rPr>
              <a:t> </a:t>
            </a:r>
            <a:r>
              <a:rPr lang="en-CA" dirty="0">
                <a:sym typeface="Symbol" charset="0"/>
              </a:rPr>
              <a:t>0.19</a:t>
            </a:r>
            <a:endParaRPr lang="en-US" dirty="0">
              <a:sym typeface="Symbol" charset="0"/>
            </a:endParaRPr>
          </a:p>
        </p:txBody>
      </p:sp>
      <p:sp>
        <p:nvSpPr>
          <p:cNvPr id="178193" name="Rectangle 17"/>
          <p:cNvSpPr>
            <a:spLocks noChangeArrowheads="1"/>
          </p:cNvSpPr>
          <p:nvPr/>
        </p:nvSpPr>
        <p:spPr bwMode="auto">
          <a:xfrm>
            <a:off x="746125" y="4076700"/>
            <a:ext cx="16649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CA" dirty="0">
                <a:sym typeface="Symbol" charset="0"/>
              </a:rPr>
              <a:t>c.   </a:t>
            </a:r>
            <a:r>
              <a:rPr lang="en-CA" dirty="0" err="1">
                <a:sym typeface="Symbol" charset="0"/>
              </a:rPr>
              <a:t>A</a:t>
            </a:r>
            <a:r>
              <a:rPr lang="en-CA" dirty="0" err="1" smtClean="0">
                <a:sym typeface="Symbol" charset="0"/>
              </a:rPr>
              <a:t>rctan</a:t>
            </a:r>
            <a:r>
              <a:rPr lang="en-CA" dirty="0" smtClean="0">
                <a:sym typeface="Symbol" charset="0"/>
              </a:rPr>
              <a:t> </a:t>
            </a:r>
            <a:r>
              <a:rPr lang="en-CA" dirty="0">
                <a:sym typeface="Symbol" charset="0"/>
              </a:rPr>
              <a:t>1.32</a:t>
            </a:r>
            <a:endParaRPr lang="en-US" dirty="0">
              <a:sym typeface="Symbol" charset="0"/>
            </a:endParaRPr>
          </a:p>
        </p:txBody>
      </p:sp>
      <p:sp>
        <p:nvSpPr>
          <p:cNvPr id="178198" name="Rectangle 22"/>
          <p:cNvSpPr>
            <a:spLocks noChangeArrowheads="1"/>
          </p:cNvSpPr>
          <p:nvPr/>
        </p:nvSpPr>
        <p:spPr bwMode="auto">
          <a:xfrm>
            <a:off x="5265738" y="4076700"/>
            <a:ext cx="15148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CA" dirty="0">
                <a:sym typeface="Symbol" charset="0"/>
              </a:rPr>
              <a:t>d.   </a:t>
            </a:r>
            <a:r>
              <a:rPr lang="en-CA" dirty="0" err="1">
                <a:sym typeface="Symbol" charset="0"/>
              </a:rPr>
              <a:t>A</a:t>
            </a:r>
            <a:r>
              <a:rPr lang="en-CA" dirty="0" err="1" smtClean="0">
                <a:sym typeface="Symbol" charset="0"/>
              </a:rPr>
              <a:t>rcsin</a:t>
            </a:r>
            <a:r>
              <a:rPr lang="en-CA" dirty="0" smtClean="0">
                <a:sym typeface="Symbol" charset="0"/>
              </a:rPr>
              <a:t> </a:t>
            </a:r>
            <a:r>
              <a:rPr lang="en-CA" dirty="0">
                <a:sym typeface="Symbol" charset="0"/>
              </a:rPr>
              <a:t>2.5</a:t>
            </a:r>
            <a:endParaRPr lang="en-US" dirty="0">
              <a:sym typeface="Symbol" charset="0"/>
            </a:endParaRPr>
          </a:p>
        </p:txBody>
      </p:sp>
      <p:sp>
        <p:nvSpPr>
          <p:cNvPr id="178201" name="Rectangle 25"/>
          <p:cNvSpPr>
            <a:spLocks noChangeArrowheads="1"/>
          </p:cNvSpPr>
          <p:nvPr/>
        </p:nvSpPr>
        <p:spPr bwMode="auto">
          <a:xfrm>
            <a:off x="2862263" y="1123950"/>
            <a:ext cx="326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ym typeface="Symbol" charset="0"/>
              </a:rPr>
              <a:t>Set calculator to </a:t>
            </a:r>
            <a:r>
              <a:rPr lang="en-US" sz="2000" i="1">
                <a:sym typeface="Symbol" charset="0"/>
              </a:rPr>
              <a:t>radian</a:t>
            </a:r>
            <a:r>
              <a:rPr lang="en-US" sz="2000">
                <a:sym typeface="Symbol" charset="0"/>
              </a:rPr>
              <a:t> mode.</a:t>
            </a:r>
          </a:p>
        </p:txBody>
      </p:sp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2132013"/>
            <a:ext cx="2376488" cy="162401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2132013"/>
            <a:ext cx="2376487" cy="162401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4587875"/>
            <a:ext cx="2376488" cy="162401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4514850"/>
            <a:ext cx="2289175" cy="15652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689475"/>
            <a:ext cx="2286000" cy="15621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6600610" y="2573358"/>
            <a:ext cx="2386228" cy="1503342"/>
          </a:xfrm>
          <a:prstGeom prst="cloud">
            <a:avLst/>
          </a:prstGeom>
          <a:solidFill>
            <a:srgbClr val="FFFFFF"/>
          </a:solidFill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96A1B"/>
                </a:solidFill>
              </a:rPr>
              <a:t>Why?</a:t>
            </a:r>
            <a:endParaRPr lang="en-US" sz="3200" b="1" i="1" dirty="0">
              <a:solidFill>
                <a:srgbClr val="F96A1B"/>
              </a:solidFill>
            </a:endParaRPr>
          </a:p>
        </p:txBody>
      </p:sp>
      <p:cxnSp>
        <p:nvCxnSpPr>
          <p:cNvPr id="6" name="Straight Connector 5"/>
          <p:cNvCxnSpPr>
            <a:endCxn id="2" idx="1"/>
          </p:cNvCxnSpPr>
          <p:nvPr/>
        </p:nvCxnSpPr>
        <p:spPr>
          <a:xfrm flipV="1">
            <a:off x="7372350" y="4075099"/>
            <a:ext cx="421374" cy="614376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95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 autoUpdateAnimBg="0"/>
      <p:bldP spid="178192" grpId="0" autoUpdateAnimBg="0"/>
      <p:bldP spid="178193" grpId="0" autoUpdateAnimBg="0"/>
      <p:bldP spid="178198" grpId="0" autoUpdateAnimBg="0"/>
      <p:bldP spid="178201" grpId="0" autoUpdateAnimBg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7467600"/>
            <a:ext cx="2552700" cy="1143000"/>
          </a:xfrm>
        </p:spPr>
        <p:txBody>
          <a:bodyPr/>
          <a:lstStyle/>
          <a:p>
            <a:r>
              <a:rPr lang="en-US" sz="800">
                <a:solidFill>
                  <a:schemeClr val="tx1"/>
                </a:solidFill>
                <a:cs typeface="Times New Roman" charset="0"/>
              </a:rPr>
              <a:t>Composition of Functions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by Houghton Mifflin Company, Inc. All rights reserved.</a:t>
            </a:r>
            <a:endParaRPr lang="en-US" sz="14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EAA7-4C35-2145-99D4-038E5270A213}" type="slidenum">
              <a:rPr lang="en-US"/>
              <a:pPr/>
              <a:t>11</a:t>
            </a:fld>
            <a:endParaRPr lang="en-US"/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657225" y="282669"/>
            <a:ext cx="73453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dirty="0"/>
              <a:t>Composition of Functions:</a:t>
            </a:r>
            <a:endParaRPr lang="en-US" sz="2800" dirty="0"/>
          </a:p>
          <a:p>
            <a:pPr algn="l"/>
            <a:r>
              <a:rPr lang="en-US" sz="2800" dirty="0" smtClean="0"/>
              <a:t>Recall </a:t>
            </a:r>
            <a:r>
              <a:rPr lang="en-US" sz="2800" dirty="0" smtClean="0">
                <a:sym typeface="Wingdings"/>
              </a:rPr>
              <a:t></a:t>
            </a:r>
            <a:r>
              <a:rPr lang="en-US" sz="2800" dirty="0" smtClean="0"/>
              <a:t> </a:t>
            </a:r>
            <a:r>
              <a:rPr lang="en-US" sz="2800" i="1" dirty="0" smtClean="0"/>
              <a:t>f</a:t>
            </a:r>
            <a:r>
              <a:rPr lang="en-US" sz="2800" dirty="0"/>
              <a:t>(</a:t>
            </a:r>
            <a:r>
              <a:rPr lang="en-US" sz="2800" i="1" dirty="0"/>
              <a:t>f </a:t>
            </a:r>
            <a:r>
              <a:rPr lang="en-US" sz="2800" baseline="30000" dirty="0"/>
              <a:t>–1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)) = </a:t>
            </a:r>
            <a:r>
              <a:rPr lang="en-US" sz="2800" i="1" dirty="0"/>
              <a:t>x</a:t>
            </a:r>
            <a:r>
              <a:rPr lang="en-US" sz="2800" dirty="0"/>
              <a:t>	     and      (</a:t>
            </a:r>
            <a:r>
              <a:rPr lang="en-US" sz="2800" i="1" dirty="0"/>
              <a:t>f </a:t>
            </a:r>
            <a:r>
              <a:rPr lang="en-US" sz="2800" baseline="30000" dirty="0"/>
              <a:t>–1</a:t>
            </a:r>
            <a:r>
              <a:rPr lang="en-US" sz="2800" i="1" dirty="0"/>
              <a:t>(f(x</a:t>
            </a:r>
            <a:r>
              <a:rPr lang="en-US" sz="2800" dirty="0"/>
              <a:t>)) = </a:t>
            </a:r>
            <a:r>
              <a:rPr lang="en-US" sz="2800" i="1" dirty="0"/>
              <a:t>x</a:t>
            </a:r>
            <a:r>
              <a:rPr lang="en-US" sz="2800" dirty="0"/>
              <a:t>. </a:t>
            </a:r>
          </a:p>
        </p:txBody>
      </p:sp>
      <p:sp>
        <p:nvSpPr>
          <p:cNvPr id="174101" name="Text Box 21"/>
          <p:cNvSpPr txBox="1">
            <a:spLocks noChangeArrowheads="1"/>
          </p:cNvSpPr>
          <p:nvPr/>
        </p:nvSpPr>
        <p:spPr bwMode="auto">
          <a:xfrm>
            <a:off x="657225" y="1810544"/>
            <a:ext cx="73453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/>
              <a:t>If –1 </a:t>
            </a:r>
            <a:r>
              <a:rPr lang="en-US" sz="2800" dirty="0">
                <a:sym typeface="Symbol" charset="0"/>
              </a:rPr>
              <a:t> </a:t>
            </a:r>
            <a:r>
              <a:rPr lang="en-US" sz="2800" i="1" dirty="0">
                <a:sym typeface="Symbol" charset="0"/>
              </a:rPr>
              <a:t>x</a:t>
            </a:r>
            <a:r>
              <a:rPr lang="en-US" sz="2800" dirty="0">
                <a:sym typeface="Symbol" charset="0"/>
              </a:rPr>
              <a:t>  1  and </a:t>
            </a:r>
            <a:r>
              <a:rPr lang="en-US" sz="2800" dirty="0"/>
              <a:t>–</a:t>
            </a:r>
            <a:r>
              <a:rPr lang="en-US" sz="2800" dirty="0">
                <a:sym typeface="Symbol" charset="0"/>
              </a:rPr>
              <a:t> /2  </a:t>
            </a:r>
            <a:r>
              <a:rPr lang="en-US" sz="2800" i="1" dirty="0">
                <a:sym typeface="Symbol" charset="0"/>
              </a:rPr>
              <a:t>y</a:t>
            </a:r>
            <a:r>
              <a:rPr lang="en-US" sz="2800" dirty="0">
                <a:sym typeface="Symbol" charset="0"/>
              </a:rPr>
              <a:t>  /2, then</a:t>
            </a:r>
          </a:p>
          <a:p>
            <a:pPr algn="l"/>
            <a:r>
              <a:rPr lang="en-US" sz="2800" dirty="0">
                <a:sym typeface="Symbol" charset="0"/>
              </a:rPr>
              <a:t>	sin</a:t>
            </a:r>
            <a:r>
              <a:rPr lang="en-US" sz="2800" dirty="0" smtClean="0">
                <a:sym typeface="Symbol" charset="0"/>
              </a:rPr>
              <a:t>(</a:t>
            </a:r>
            <a:r>
              <a:rPr lang="en-US" sz="2800" dirty="0" err="1">
                <a:sym typeface="Symbol" charset="0"/>
              </a:rPr>
              <a:t>A</a:t>
            </a:r>
            <a:r>
              <a:rPr lang="en-US" sz="2800" dirty="0" err="1" smtClean="0">
                <a:sym typeface="Symbol" charset="0"/>
              </a:rPr>
              <a:t>rcsin</a:t>
            </a:r>
            <a:r>
              <a:rPr lang="en-US" sz="2800" dirty="0" smtClean="0">
                <a:sym typeface="Symbol" charset="0"/>
              </a:rPr>
              <a:t> </a:t>
            </a:r>
            <a:r>
              <a:rPr lang="en-US" sz="2800" i="1" dirty="0">
                <a:sym typeface="Symbol" charset="0"/>
              </a:rPr>
              <a:t>x</a:t>
            </a:r>
            <a:r>
              <a:rPr lang="en-US" sz="2800" dirty="0">
                <a:sym typeface="Symbol" charset="0"/>
              </a:rPr>
              <a:t>) = </a:t>
            </a:r>
            <a:r>
              <a:rPr lang="en-US" sz="2800" i="1" dirty="0">
                <a:sym typeface="Symbol" charset="0"/>
              </a:rPr>
              <a:t>x</a:t>
            </a:r>
            <a:r>
              <a:rPr lang="en-US" sz="2800" dirty="0">
                <a:sym typeface="Symbol" charset="0"/>
              </a:rPr>
              <a:t>  and  </a:t>
            </a:r>
            <a:r>
              <a:rPr lang="en-US" sz="2800" dirty="0" err="1">
                <a:sym typeface="Symbol" charset="0"/>
              </a:rPr>
              <a:t>A</a:t>
            </a:r>
            <a:r>
              <a:rPr lang="en-US" sz="2800" dirty="0" err="1" smtClean="0">
                <a:sym typeface="Symbol" charset="0"/>
              </a:rPr>
              <a:t>rcsin</a:t>
            </a:r>
            <a:r>
              <a:rPr lang="en-US" sz="2800" dirty="0">
                <a:sym typeface="Symbol" charset="0"/>
              </a:rPr>
              <a:t>(sin </a:t>
            </a:r>
            <a:r>
              <a:rPr lang="en-US" sz="2800" i="1" dirty="0">
                <a:sym typeface="Symbol" charset="0"/>
              </a:rPr>
              <a:t>y</a:t>
            </a:r>
            <a:r>
              <a:rPr lang="en-US" sz="2800" dirty="0">
                <a:sym typeface="Symbol" charset="0"/>
              </a:rPr>
              <a:t>) = </a:t>
            </a:r>
            <a:r>
              <a:rPr lang="en-US" sz="2800" i="1" dirty="0">
                <a:sym typeface="Symbol" charset="0"/>
              </a:rPr>
              <a:t>y</a:t>
            </a:r>
            <a:r>
              <a:rPr lang="en-US" sz="2800" dirty="0">
                <a:sym typeface="Symbol" charset="0"/>
              </a:rPr>
              <a:t>. </a:t>
            </a:r>
          </a:p>
        </p:txBody>
      </p:sp>
      <p:sp>
        <p:nvSpPr>
          <p:cNvPr id="174102" name="Rectangle 22"/>
          <p:cNvSpPr>
            <a:spLocks noChangeArrowheads="1"/>
          </p:cNvSpPr>
          <p:nvPr/>
        </p:nvSpPr>
        <p:spPr bwMode="auto">
          <a:xfrm>
            <a:off x="657225" y="2796288"/>
            <a:ext cx="7677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/>
              <a:t>If –1 </a:t>
            </a:r>
            <a:r>
              <a:rPr lang="en-US" sz="2800" dirty="0">
                <a:sym typeface="Symbol" charset="0"/>
              </a:rPr>
              <a:t> </a:t>
            </a:r>
            <a:r>
              <a:rPr lang="en-US" sz="2800" i="1" dirty="0">
                <a:sym typeface="Symbol" charset="0"/>
              </a:rPr>
              <a:t>x</a:t>
            </a:r>
            <a:r>
              <a:rPr lang="en-US" sz="2800" dirty="0">
                <a:sym typeface="Symbol" charset="0"/>
              </a:rPr>
              <a:t>  1  and  0  </a:t>
            </a:r>
            <a:r>
              <a:rPr lang="en-US" sz="2800" i="1" dirty="0">
                <a:sym typeface="Symbol" charset="0"/>
              </a:rPr>
              <a:t>y</a:t>
            </a:r>
            <a:r>
              <a:rPr lang="en-US" sz="2800" dirty="0">
                <a:sym typeface="Symbol" charset="0"/>
              </a:rPr>
              <a:t>  , then</a:t>
            </a:r>
          </a:p>
          <a:p>
            <a:pPr algn="l"/>
            <a:r>
              <a:rPr lang="en-US" sz="2800" dirty="0">
                <a:sym typeface="Symbol" charset="0"/>
              </a:rPr>
              <a:t>	</a:t>
            </a:r>
            <a:r>
              <a:rPr lang="en-US" sz="2800" dirty="0" err="1">
                <a:sym typeface="Symbol" charset="0"/>
              </a:rPr>
              <a:t>cos</a:t>
            </a:r>
            <a:r>
              <a:rPr lang="en-US" sz="2800" dirty="0" smtClean="0">
                <a:sym typeface="Symbol" charset="0"/>
              </a:rPr>
              <a:t>(</a:t>
            </a:r>
            <a:r>
              <a:rPr lang="en-US" sz="2800" dirty="0" err="1">
                <a:sym typeface="Symbol" charset="0"/>
              </a:rPr>
              <a:t>A</a:t>
            </a:r>
            <a:r>
              <a:rPr lang="en-US" sz="2800" dirty="0" err="1" smtClean="0">
                <a:sym typeface="Symbol" charset="0"/>
              </a:rPr>
              <a:t>rccos</a:t>
            </a:r>
            <a:r>
              <a:rPr lang="en-US" sz="2800" dirty="0" smtClean="0">
                <a:sym typeface="Symbol" charset="0"/>
              </a:rPr>
              <a:t> </a:t>
            </a:r>
            <a:r>
              <a:rPr lang="en-US" sz="2800" i="1" dirty="0">
                <a:sym typeface="Symbol" charset="0"/>
              </a:rPr>
              <a:t>x</a:t>
            </a:r>
            <a:r>
              <a:rPr lang="en-US" sz="2800" dirty="0">
                <a:sym typeface="Symbol" charset="0"/>
              </a:rPr>
              <a:t>) = </a:t>
            </a:r>
            <a:r>
              <a:rPr lang="en-US" sz="2800" i="1" dirty="0">
                <a:sym typeface="Symbol" charset="0"/>
              </a:rPr>
              <a:t>x</a:t>
            </a:r>
            <a:r>
              <a:rPr lang="en-US" sz="2800" dirty="0">
                <a:sym typeface="Symbol" charset="0"/>
              </a:rPr>
              <a:t>  and  </a:t>
            </a:r>
            <a:r>
              <a:rPr lang="en-US" sz="2800" dirty="0" err="1">
                <a:sym typeface="Symbol" charset="0"/>
              </a:rPr>
              <a:t>A</a:t>
            </a:r>
            <a:r>
              <a:rPr lang="en-US" sz="2800" dirty="0" err="1" smtClean="0">
                <a:sym typeface="Symbol" charset="0"/>
              </a:rPr>
              <a:t>rccos</a:t>
            </a:r>
            <a:r>
              <a:rPr lang="en-US" sz="2800" dirty="0">
                <a:sym typeface="Symbol" charset="0"/>
              </a:rPr>
              <a:t>(</a:t>
            </a:r>
            <a:r>
              <a:rPr lang="en-US" sz="2800" dirty="0" err="1">
                <a:sym typeface="Symbol" charset="0"/>
              </a:rPr>
              <a:t>cos</a:t>
            </a:r>
            <a:r>
              <a:rPr lang="en-US" sz="2800" dirty="0">
                <a:sym typeface="Symbol" charset="0"/>
              </a:rPr>
              <a:t> </a:t>
            </a:r>
            <a:r>
              <a:rPr lang="en-US" sz="2800" i="1" dirty="0">
                <a:sym typeface="Symbol" charset="0"/>
              </a:rPr>
              <a:t>y</a:t>
            </a:r>
            <a:r>
              <a:rPr lang="en-US" sz="2800" dirty="0">
                <a:sym typeface="Symbol" charset="0"/>
              </a:rPr>
              <a:t>) = </a:t>
            </a:r>
            <a:r>
              <a:rPr lang="en-US" sz="2800" i="1" dirty="0">
                <a:sym typeface="Symbol" charset="0"/>
              </a:rPr>
              <a:t>y</a:t>
            </a:r>
            <a:r>
              <a:rPr lang="en-US" sz="2800" dirty="0">
                <a:sym typeface="Symbol" charset="0"/>
              </a:rPr>
              <a:t>. </a:t>
            </a:r>
          </a:p>
        </p:txBody>
      </p:sp>
      <p:sp>
        <p:nvSpPr>
          <p:cNvPr id="174103" name="Rectangle 23"/>
          <p:cNvSpPr>
            <a:spLocks noChangeArrowheads="1"/>
          </p:cNvSpPr>
          <p:nvPr/>
        </p:nvSpPr>
        <p:spPr bwMode="auto">
          <a:xfrm>
            <a:off x="657225" y="3789363"/>
            <a:ext cx="7677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/>
              <a:t>If </a:t>
            </a:r>
            <a:r>
              <a:rPr lang="en-US" sz="2800" dirty="0">
                <a:sym typeface="Symbol" charset="0"/>
              </a:rPr>
              <a:t> </a:t>
            </a:r>
            <a:r>
              <a:rPr lang="en-US" sz="2800" i="1" dirty="0">
                <a:sym typeface="Symbol" charset="0"/>
              </a:rPr>
              <a:t>x</a:t>
            </a:r>
            <a:r>
              <a:rPr lang="en-US" sz="2800" dirty="0">
                <a:sym typeface="Symbol" charset="0"/>
              </a:rPr>
              <a:t> is a real number and </a:t>
            </a:r>
            <a:r>
              <a:rPr lang="en-US" sz="2800" dirty="0"/>
              <a:t>–</a:t>
            </a:r>
            <a:r>
              <a:rPr lang="en-US" sz="2800" dirty="0">
                <a:sym typeface="Symbol" charset="0"/>
              </a:rPr>
              <a:t>/2 &lt; </a:t>
            </a:r>
            <a:r>
              <a:rPr lang="en-US" sz="2800" i="1" dirty="0">
                <a:sym typeface="Symbol" charset="0"/>
              </a:rPr>
              <a:t>y</a:t>
            </a:r>
            <a:r>
              <a:rPr lang="en-US" sz="2800" dirty="0">
                <a:sym typeface="Symbol" charset="0"/>
              </a:rPr>
              <a:t> &lt; /2, then</a:t>
            </a:r>
          </a:p>
          <a:p>
            <a:pPr algn="l"/>
            <a:r>
              <a:rPr lang="en-US" sz="2800" dirty="0">
                <a:sym typeface="Symbol" charset="0"/>
              </a:rPr>
              <a:t>	tan</a:t>
            </a:r>
            <a:r>
              <a:rPr lang="en-US" sz="2800" dirty="0" smtClean="0">
                <a:sym typeface="Symbol" charset="0"/>
              </a:rPr>
              <a:t>(</a:t>
            </a:r>
            <a:r>
              <a:rPr lang="en-US" sz="2800" dirty="0" err="1">
                <a:sym typeface="Symbol" charset="0"/>
              </a:rPr>
              <a:t>A</a:t>
            </a:r>
            <a:r>
              <a:rPr lang="en-US" sz="2800" dirty="0" err="1" smtClean="0">
                <a:sym typeface="Symbol" charset="0"/>
              </a:rPr>
              <a:t>rctan</a:t>
            </a:r>
            <a:r>
              <a:rPr lang="en-US" sz="2800" dirty="0" smtClean="0">
                <a:sym typeface="Symbol" charset="0"/>
              </a:rPr>
              <a:t> </a:t>
            </a:r>
            <a:r>
              <a:rPr lang="en-US" sz="2800" i="1" dirty="0">
                <a:sym typeface="Symbol" charset="0"/>
              </a:rPr>
              <a:t>x</a:t>
            </a:r>
            <a:r>
              <a:rPr lang="en-US" sz="2800" dirty="0">
                <a:sym typeface="Symbol" charset="0"/>
              </a:rPr>
              <a:t>) = </a:t>
            </a:r>
            <a:r>
              <a:rPr lang="en-US" sz="2800" i="1" dirty="0">
                <a:sym typeface="Symbol" charset="0"/>
              </a:rPr>
              <a:t>x</a:t>
            </a:r>
            <a:r>
              <a:rPr lang="en-US" sz="2800" dirty="0">
                <a:sym typeface="Symbol" charset="0"/>
              </a:rPr>
              <a:t>  and  </a:t>
            </a:r>
            <a:r>
              <a:rPr lang="en-US" sz="2800" dirty="0" err="1">
                <a:sym typeface="Symbol" charset="0"/>
              </a:rPr>
              <a:t>A</a:t>
            </a:r>
            <a:r>
              <a:rPr lang="en-US" sz="2800" dirty="0" err="1" smtClean="0">
                <a:sym typeface="Symbol" charset="0"/>
              </a:rPr>
              <a:t>rctan</a:t>
            </a:r>
            <a:r>
              <a:rPr lang="en-US" sz="2800" dirty="0">
                <a:sym typeface="Symbol" charset="0"/>
              </a:rPr>
              <a:t>(tan </a:t>
            </a:r>
            <a:r>
              <a:rPr lang="en-US" sz="2800" i="1" dirty="0">
                <a:sym typeface="Symbol" charset="0"/>
              </a:rPr>
              <a:t>y</a:t>
            </a:r>
            <a:r>
              <a:rPr lang="en-US" sz="2800" dirty="0">
                <a:sym typeface="Symbol" charset="0"/>
              </a:rPr>
              <a:t>) = </a:t>
            </a:r>
            <a:r>
              <a:rPr lang="en-US" sz="2800" i="1" dirty="0">
                <a:sym typeface="Symbol" charset="0"/>
              </a:rPr>
              <a:t>y</a:t>
            </a:r>
            <a:r>
              <a:rPr lang="en-US" sz="2800" dirty="0">
                <a:sym typeface="Symbol" charset="0"/>
              </a:rPr>
              <a:t>. </a:t>
            </a:r>
          </a:p>
        </p:txBody>
      </p:sp>
      <p:sp>
        <p:nvSpPr>
          <p:cNvPr id="174104" name="Text Box 24"/>
          <p:cNvSpPr txBox="1">
            <a:spLocks noChangeArrowheads="1"/>
          </p:cNvSpPr>
          <p:nvPr/>
        </p:nvSpPr>
        <p:spPr bwMode="auto">
          <a:xfrm>
            <a:off x="2366963" y="5047689"/>
            <a:ext cx="5635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dirty="0"/>
              <a:t>Example:   </a:t>
            </a:r>
            <a:r>
              <a:rPr lang="en-US" sz="2800" dirty="0"/>
              <a:t>tan</a:t>
            </a:r>
            <a:r>
              <a:rPr lang="en-US" sz="2800" dirty="0" smtClean="0"/>
              <a:t>(</a:t>
            </a:r>
            <a:r>
              <a:rPr lang="en-US" sz="2800" dirty="0" err="1"/>
              <a:t>A</a:t>
            </a:r>
            <a:r>
              <a:rPr lang="en-US" sz="2800" dirty="0" err="1" smtClean="0"/>
              <a:t>rctan</a:t>
            </a:r>
            <a:r>
              <a:rPr lang="en-US" sz="2800" dirty="0" smtClean="0"/>
              <a:t> </a:t>
            </a:r>
            <a:r>
              <a:rPr lang="en-US" sz="2800" dirty="0"/>
              <a:t>4) = 4</a:t>
            </a:r>
          </a:p>
        </p:txBody>
      </p:sp>
      <p:sp>
        <p:nvSpPr>
          <p:cNvPr id="174106" name="Rectangle 26"/>
          <p:cNvSpPr>
            <a:spLocks noChangeArrowheads="1"/>
          </p:cNvSpPr>
          <p:nvPr/>
        </p:nvSpPr>
        <p:spPr bwMode="auto">
          <a:xfrm>
            <a:off x="657225" y="1291432"/>
            <a:ext cx="3094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b="1" dirty="0" smtClean="0"/>
              <a:t>Inverse Properties: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8628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0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1" grpId="0" autoUpdateAnimBg="0"/>
      <p:bldP spid="174102" grpId="0" autoUpdateAnimBg="0"/>
      <p:bldP spid="174103" grpId="0" autoUpdateAnimBg="0"/>
      <p:bldP spid="174104" grpId="0" autoUpdateAnimBg="0"/>
      <p:bldP spid="17410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7467600"/>
            <a:ext cx="2552700" cy="1143000"/>
          </a:xfrm>
        </p:spPr>
        <p:txBody>
          <a:bodyPr/>
          <a:lstStyle/>
          <a:p>
            <a:r>
              <a:rPr lang="en-US" sz="800">
                <a:solidFill>
                  <a:schemeClr val="tx1"/>
                </a:solidFill>
                <a:cs typeface="Times New Roman" charset="0"/>
              </a:rPr>
              <a:t>Composition of Functions</a:t>
            </a: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by Houghton Mifflin Company, Inc. All rights reserved.</a:t>
            </a:r>
            <a:endParaRPr lang="en-US" sz="14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2EF-A9BD-0242-9723-E06D4E2658CA}" type="slidenum">
              <a:rPr lang="en-US"/>
              <a:pPr/>
              <a:t>12</a:t>
            </a:fld>
            <a:endParaRPr lang="en-US"/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674687" y="296068"/>
            <a:ext cx="5635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dirty="0"/>
              <a:t>Example:</a:t>
            </a:r>
            <a:endParaRPr lang="en-US" sz="2800" dirty="0"/>
          </a:p>
        </p:txBody>
      </p:sp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634206" y="815181"/>
            <a:ext cx="44930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a.    </a:t>
            </a:r>
            <a:r>
              <a:rPr lang="en-US" sz="2800" dirty="0" smtClean="0"/>
              <a:t>Sin</a:t>
            </a:r>
            <a:r>
              <a:rPr lang="en-US" sz="2800" baseline="30000" dirty="0"/>
              <a:t>–1</a:t>
            </a:r>
            <a:r>
              <a:rPr lang="en-US" sz="2800" dirty="0"/>
              <a:t>(sin (–</a:t>
            </a:r>
            <a:r>
              <a:rPr lang="en-US" sz="2800" dirty="0">
                <a:sym typeface="Symbol" charset="0"/>
              </a:rPr>
              <a:t>/2)) = </a:t>
            </a:r>
            <a:r>
              <a:rPr lang="en-US" sz="2800" dirty="0"/>
              <a:t>–</a:t>
            </a:r>
            <a:r>
              <a:rPr lang="en-US" sz="2800" dirty="0">
                <a:sym typeface="Symbol" charset="0"/>
              </a:rPr>
              <a:t>/2</a:t>
            </a:r>
            <a:r>
              <a:rPr lang="en-US" sz="2800" dirty="0"/>
              <a:t> </a:t>
            </a:r>
          </a:p>
        </p:txBody>
      </p:sp>
      <p:graphicFrame>
        <p:nvGraphicFramePr>
          <p:cNvPr id="1833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395016"/>
              </p:ext>
            </p:extLst>
          </p:nvPr>
        </p:nvGraphicFramePr>
        <p:xfrm>
          <a:off x="750888" y="1536700"/>
          <a:ext cx="266858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1" name="Equation" r:id="rId4" imgW="1181100" imgH="406400" progId="Equation.3">
                  <p:embed/>
                </p:oleObj>
              </mc:Choice>
              <mc:Fallback>
                <p:oleObj name="Equation" r:id="rId4" imgW="11811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1536700"/>
                        <a:ext cx="2668587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3344" name="Group 48"/>
          <p:cNvGrpSpPr>
            <a:grpSpLocks/>
          </p:cNvGrpSpPr>
          <p:nvPr/>
        </p:nvGrpSpPr>
        <p:grpSpPr bwMode="auto">
          <a:xfrm>
            <a:off x="1017911" y="2344738"/>
            <a:ext cx="7821613" cy="635000"/>
            <a:chOff x="670" y="2041"/>
            <a:chExt cx="4927" cy="400"/>
          </a:xfrm>
        </p:grpSpPr>
        <p:graphicFrame>
          <p:nvGraphicFramePr>
            <p:cNvPr id="183338" name="Object 42"/>
            <p:cNvGraphicFramePr>
              <a:graphicFrameLocks noChangeAspect="1"/>
            </p:cNvGraphicFramePr>
            <p:nvPr/>
          </p:nvGraphicFramePr>
          <p:xfrm>
            <a:off x="732" y="2096"/>
            <a:ext cx="306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72" name="Equation" r:id="rId6" imgW="228600" imgH="330120" progId="Equation.DSMT4">
                    <p:embed/>
                  </p:oleObj>
                </mc:Choice>
                <mc:Fallback>
                  <p:oleObj name="Equation" r:id="rId6" imgW="22860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2" y="2096"/>
                          <a:ext cx="306" cy="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3339" name="Rectangle 43"/>
            <p:cNvSpPr>
              <a:spLocks noChangeArrowheads="1"/>
            </p:cNvSpPr>
            <p:nvPr/>
          </p:nvSpPr>
          <p:spPr bwMode="auto">
            <a:xfrm>
              <a:off x="670" y="2041"/>
              <a:ext cx="492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50000"/>
                </a:lnSpc>
                <a:spcBef>
                  <a:spcPct val="25000"/>
                </a:spcBef>
              </a:pPr>
              <a:r>
                <a:rPr lang="en-US" sz="2000" dirty="0"/>
                <a:t>        does not lie in the range of the </a:t>
              </a:r>
              <a:r>
                <a:rPr lang="en-US" sz="2000" dirty="0" smtClean="0"/>
                <a:t>Arcsine </a:t>
              </a:r>
              <a:r>
                <a:rPr lang="en-US" sz="2000" dirty="0"/>
                <a:t>function, –</a:t>
              </a:r>
              <a:r>
                <a:rPr lang="en-US" sz="2000" dirty="0">
                  <a:sym typeface="Symbol" charset="0"/>
                </a:rPr>
                <a:t>/2  </a:t>
              </a:r>
              <a:r>
                <a:rPr lang="en-US" sz="2000" i="1" dirty="0">
                  <a:sym typeface="Symbol" charset="0"/>
                </a:rPr>
                <a:t>y</a:t>
              </a:r>
              <a:r>
                <a:rPr lang="en-US" sz="2000" dirty="0">
                  <a:sym typeface="Symbol" charset="0"/>
                </a:rPr>
                <a:t>  /2. </a:t>
              </a:r>
            </a:p>
          </p:txBody>
        </p:sp>
      </p:grpSp>
      <p:grpSp>
        <p:nvGrpSpPr>
          <p:cNvPr id="183408" name="Group 112"/>
          <p:cNvGrpSpPr>
            <a:grpSpLocks/>
          </p:cNvGrpSpPr>
          <p:nvPr/>
        </p:nvGrpSpPr>
        <p:grpSpPr bwMode="auto">
          <a:xfrm>
            <a:off x="1116336" y="2990732"/>
            <a:ext cx="2768600" cy="2406650"/>
            <a:chOff x="608" y="2321"/>
            <a:chExt cx="1744" cy="1516"/>
          </a:xfrm>
        </p:grpSpPr>
        <p:sp>
          <p:nvSpPr>
            <p:cNvPr id="183349" name="Line 53"/>
            <p:cNvSpPr>
              <a:spLocks noChangeShapeType="1"/>
            </p:cNvSpPr>
            <p:nvPr/>
          </p:nvSpPr>
          <p:spPr bwMode="auto">
            <a:xfrm flipV="1">
              <a:off x="1251" y="2568"/>
              <a:ext cx="0" cy="126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0" name="Line 54"/>
            <p:cNvSpPr>
              <a:spLocks noChangeShapeType="1"/>
            </p:cNvSpPr>
            <p:nvPr/>
          </p:nvSpPr>
          <p:spPr bwMode="auto">
            <a:xfrm>
              <a:off x="608" y="3231"/>
              <a:ext cx="1387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52" name="Text Box 56"/>
            <p:cNvSpPr txBox="1">
              <a:spLocks noChangeArrowheads="1"/>
            </p:cNvSpPr>
            <p:nvPr/>
          </p:nvSpPr>
          <p:spPr bwMode="auto">
            <a:xfrm>
              <a:off x="1174" y="2321"/>
              <a:ext cx="4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000" i="1" dirty="0">
                  <a:solidFill>
                    <a:srgbClr val="000099"/>
                  </a:solidFill>
                </a:rPr>
                <a:t>y</a:t>
              </a:r>
            </a:p>
          </p:txBody>
        </p:sp>
        <p:sp>
          <p:nvSpPr>
            <p:cNvPr id="183365" name="Text Box 69"/>
            <p:cNvSpPr txBox="1">
              <a:spLocks noChangeArrowheads="1"/>
            </p:cNvSpPr>
            <p:nvPr/>
          </p:nvSpPr>
          <p:spPr bwMode="auto">
            <a:xfrm>
              <a:off x="1977" y="3079"/>
              <a:ext cx="375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000" i="1">
                  <a:solidFill>
                    <a:srgbClr val="000099"/>
                  </a:solidFill>
                </a:rPr>
                <a:t>x</a:t>
              </a:r>
            </a:p>
          </p:txBody>
        </p:sp>
      </p:grpSp>
      <p:sp>
        <p:nvSpPr>
          <p:cNvPr id="183401" name="Arc 105"/>
          <p:cNvSpPr>
            <a:spLocks/>
          </p:cNvSpPr>
          <p:nvPr/>
        </p:nvSpPr>
        <p:spPr bwMode="auto">
          <a:xfrm rot="17986666" flipV="1">
            <a:off x="1539941" y="3886006"/>
            <a:ext cx="1071563" cy="1014413"/>
          </a:xfrm>
          <a:custGeom>
            <a:avLst/>
            <a:gdLst>
              <a:gd name="G0" fmla="+- 21600 0 0"/>
              <a:gd name="G1" fmla="+- 18792 0 0"/>
              <a:gd name="G2" fmla="+- 21600 0 0"/>
              <a:gd name="T0" fmla="*/ 32251 w 43200"/>
              <a:gd name="T1" fmla="*/ 0 h 40392"/>
              <a:gd name="T2" fmla="*/ 9780 w 43200"/>
              <a:gd name="T3" fmla="*/ 713 h 40392"/>
              <a:gd name="T4" fmla="*/ 21600 w 43200"/>
              <a:gd name="T5" fmla="*/ 18792 h 40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0392" fill="none" extrusionOk="0">
                <a:moveTo>
                  <a:pt x="32250" y="0"/>
                </a:moveTo>
                <a:cubicBezTo>
                  <a:pt x="39017" y="3835"/>
                  <a:pt x="43200" y="11013"/>
                  <a:pt x="43200" y="18792"/>
                </a:cubicBezTo>
                <a:cubicBezTo>
                  <a:pt x="43200" y="30721"/>
                  <a:pt x="33529" y="40392"/>
                  <a:pt x="21600" y="40392"/>
                </a:cubicBezTo>
                <a:cubicBezTo>
                  <a:pt x="9670" y="40392"/>
                  <a:pt x="0" y="30721"/>
                  <a:pt x="0" y="18792"/>
                </a:cubicBezTo>
                <a:cubicBezTo>
                  <a:pt x="0" y="11501"/>
                  <a:pt x="3677" y="4702"/>
                  <a:pt x="9780" y="713"/>
                </a:cubicBezTo>
              </a:path>
              <a:path w="43200" h="40392" stroke="0" extrusionOk="0">
                <a:moveTo>
                  <a:pt x="32250" y="0"/>
                </a:moveTo>
                <a:cubicBezTo>
                  <a:pt x="39017" y="3835"/>
                  <a:pt x="43200" y="11013"/>
                  <a:pt x="43200" y="18792"/>
                </a:cubicBezTo>
                <a:cubicBezTo>
                  <a:pt x="43200" y="30721"/>
                  <a:pt x="33529" y="40392"/>
                  <a:pt x="21600" y="40392"/>
                </a:cubicBezTo>
                <a:cubicBezTo>
                  <a:pt x="9670" y="40392"/>
                  <a:pt x="0" y="30721"/>
                  <a:pt x="0" y="18792"/>
                </a:cubicBezTo>
                <a:cubicBezTo>
                  <a:pt x="0" y="11501"/>
                  <a:pt x="3677" y="4702"/>
                  <a:pt x="9780" y="713"/>
                </a:cubicBezTo>
                <a:lnTo>
                  <a:pt x="21600" y="18792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03" name="Line 107"/>
          <p:cNvSpPr>
            <a:spLocks noChangeShapeType="1"/>
          </p:cNvSpPr>
          <p:nvPr/>
        </p:nvSpPr>
        <p:spPr bwMode="auto">
          <a:xfrm>
            <a:off x="2137099" y="4435357"/>
            <a:ext cx="547687" cy="10128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404" name="Arc 108"/>
          <p:cNvSpPr>
            <a:spLocks/>
          </p:cNvSpPr>
          <p:nvPr/>
        </p:nvSpPr>
        <p:spPr bwMode="auto">
          <a:xfrm rot="17986666" flipH="1" flipV="1">
            <a:off x="1887862" y="3944264"/>
            <a:ext cx="498475" cy="1033463"/>
          </a:xfrm>
          <a:custGeom>
            <a:avLst/>
            <a:gdLst>
              <a:gd name="G0" fmla="+- 6880 0 0"/>
              <a:gd name="G1" fmla="+- 21600 0 0"/>
              <a:gd name="G2" fmla="+- 21600 0 0"/>
              <a:gd name="T0" fmla="*/ 0 w 15577"/>
              <a:gd name="T1" fmla="*/ 1125 h 21600"/>
              <a:gd name="T2" fmla="*/ 15577 w 15577"/>
              <a:gd name="T3" fmla="*/ 1828 h 21600"/>
              <a:gd name="T4" fmla="*/ 6880 w 1557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77" h="21600" fill="none" extrusionOk="0">
                <a:moveTo>
                  <a:pt x="0" y="1125"/>
                </a:moveTo>
                <a:cubicBezTo>
                  <a:pt x="2217" y="379"/>
                  <a:pt x="4540" y="-1"/>
                  <a:pt x="6880" y="-1"/>
                </a:cubicBezTo>
                <a:cubicBezTo>
                  <a:pt x="9874" y="-1"/>
                  <a:pt x="12835" y="622"/>
                  <a:pt x="15576" y="1828"/>
                </a:cubicBezTo>
              </a:path>
              <a:path w="15577" h="21600" stroke="0" extrusionOk="0">
                <a:moveTo>
                  <a:pt x="0" y="1125"/>
                </a:moveTo>
                <a:cubicBezTo>
                  <a:pt x="2217" y="379"/>
                  <a:pt x="4540" y="-1"/>
                  <a:pt x="6880" y="-1"/>
                </a:cubicBezTo>
                <a:cubicBezTo>
                  <a:pt x="9874" y="-1"/>
                  <a:pt x="12835" y="622"/>
                  <a:pt x="15576" y="1828"/>
                </a:cubicBezTo>
                <a:lnTo>
                  <a:pt x="6880" y="21600"/>
                </a:lnTo>
                <a:close/>
              </a:path>
            </a:pathLst>
          </a:custGeom>
          <a:noFill/>
          <a:ln w="12700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3405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205452"/>
              </p:ext>
            </p:extLst>
          </p:nvPr>
        </p:nvGraphicFramePr>
        <p:xfrm>
          <a:off x="1295400" y="3922503"/>
          <a:ext cx="29845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3" name="Equation" r:id="rId8" imgW="228600" imgH="330120" progId="Equation.DSMT4">
                  <p:embed/>
                </p:oleObj>
              </mc:Choice>
              <mc:Fallback>
                <p:oleObj name="Equation" r:id="rId8" imgW="2286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922503"/>
                        <a:ext cx="29845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406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61221"/>
              </p:ext>
            </p:extLst>
          </p:nvPr>
        </p:nvGraphicFramePr>
        <p:xfrm>
          <a:off x="2635050" y="4610825"/>
          <a:ext cx="3302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4" name="Equation" r:id="rId10" imgW="253800" imgH="330120" progId="Equation.DSMT4">
                  <p:embed/>
                </p:oleObj>
              </mc:Choice>
              <mc:Fallback>
                <p:oleObj name="Equation" r:id="rId10" imgW="2538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050" y="4610825"/>
                        <a:ext cx="3302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3409" name="Group 113"/>
          <p:cNvGrpSpPr>
            <a:grpSpLocks/>
          </p:cNvGrpSpPr>
          <p:nvPr/>
        </p:nvGrpSpPr>
        <p:grpSpPr bwMode="auto">
          <a:xfrm>
            <a:off x="3832225" y="2894013"/>
            <a:ext cx="4778375" cy="1463675"/>
            <a:chOff x="2432" y="2419"/>
            <a:chExt cx="3010" cy="922"/>
          </a:xfrm>
        </p:grpSpPr>
        <p:graphicFrame>
          <p:nvGraphicFramePr>
            <p:cNvPr id="183342" name="Object 46"/>
            <p:cNvGraphicFramePr>
              <a:graphicFrameLocks noChangeAspect="1"/>
            </p:cNvGraphicFramePr>
            <p:nvPr/>
          </p:nvGraphicFramePr>
          <p:xfrm>
            <a:off x="4490" y="2468"/>
            <a:ext cx="952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75" name="Equation" r:id="rId12" imgW="914400" imgH="330120" progId="Equation.DSMT4">
                    <p:embed/>
                  </p:oleObj>
                </mc:Choice>
                <mc:Fallback>
                  <p:oleObj name="Equation" r:id="rId12" imgW="91440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0" y="2468"/>
                          <a:ext cx="952" cy="3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3407" name="Rectangle 111"/>
            <p:cNvSpPr>
              <a:spLocks noChangeArrowheads="1"/>
            </p:cNvSpPr>
            <p:nvPr/>
          </p:nvSpPr>
          <p:spPr bwMode="auto">
            <a:xfrm>
              <a:off x="2432" y="2419"/>
              <a:ext cx="2835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50000"/>
                </a:lnSpc>
                <a:spcBef>
                  <a:spcPct val="25000"/>
                </a:spcBef>
              </a:pPr>
              <a:r>
                <a:rPr lang="en-US" sz="2000" dirty="0">
                  <a:sym typeface="Symbol" charset="0"/>
                </a:rPr>
                <a:t>However, it is </a:t>
              </a:r>
              <a:r>
                <a:rPr lang="en-US" sz="2000" dirty="0" err="1">
                  <a:sym typeface="Symbol" charset="0"/>
                </a:rPr>
                <a:t>coterminal</a:t>
              </a:r>
              <a:r>
                <a:rPr lang="en-US" sz="2000" dirty="0">
                  <a:sym typeface="Symbol" charset="0"/>
                </a:rPr>
                <a:t> with                           which does lie in the range of the </a:t>
              </a:r>
              <a:r>
                <a:rPr lang="en-US" sz="2000" dirty="0" smtClean="0">
                  <a:sym typeface="Symbol" charset="0"/>
                </a:rPr>
                <a:t>Arcsine </a:t>
              </a:r>
              <a:r>
                <a:rPr lang="en-US" sz="2000" dirty="0">
                  <a:sym typeface="Symbol" charset="0"/>
                </a:rPr>
                <a:t>function.</a:t>
              </a:r>
            </a:p>
          </p:txBody>
        </p:sp>
      </p:grpSp>
      <p:graphicFrame>
        <p:nvGraphicFramePr>
          <p:cNvPr id="183410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390778"/>
              </p:ext>
            </p:extLst>
          </p:nvPr>
        </p:nvGraphicFramePr>
        <p:xfrm>
          <a:off x="3932238" y="4356100"/>
          <a:ext cx="41148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6" name="Equation" r:id="rId14" imgW="2374900" imgH="406400" progId="Equation.3">
                  <p:embed/>
                </p:oleObj>
              </mc:Choice>
              <mc:Fallback>
                <p:oleObj name="Equation" r:id="rId14" imgW="23749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238" y="4356100"/>
                        <a:ext cx="41148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326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401" grpId="0" animBg="1"/>
      <p:bldP spid="183403" grpId="0" animBg="1"/>
      <p:bldP spid="1834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7467600"/>
            <a:ext cx="2552700" cy="1143000"/>
          </a:xfrm>
        </p:spPr>
        <p:txBody>
          <a:bodyPr/>
          <a:lstStyle/>
          <a:p>
            <a:r>
              <a:rPr lang="en-US" sz="800">
                <a:solidFill>
                  <a:schemeClr val="tx1"/>
                </a:solidFill>
                <a:cs typeface="Times New Roman" charset="0"/>
              </a:rPr>
              <a:t>Example: Evaluating Composition of Functions</a:t>
            </a: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by Houghton Mifflin Company, Inc. All rights reserved.</a:t>
            </a:r>
            <a:endParaRPr lang="en-US" sz="14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E98C-CD15-0E4F-81A9-F6BC75C95EBE}" type="slidenum">
              <a:rPr lang="en-US"/>
              <a:pPr/>
              <a:t>13</a:t>
            </a:fld>
            <a:endParaRPr lang="en-US"/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657225" y="461963"/>
            <a:ext cx="7345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/>
              <a:t>Example:</a:t>
            </a:r>
            <a:endParaRPr lang="en-US" sz="2800"/>
          </a:p>
        </p:txBody>
      </p:sp>
      <p:graphicFrame>
        <p:nvGraphicFramePr>
          <p:cNvPr id="1761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584076"/>
              </p:ext>
            </p:extLst>
          </p:nvPr>
        </p:nvGraphicFramePr>
        <p:xfrm>
          <a:off x="673100" y="719138"/>
          <a:ext cx="601345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5" name="Equation" r:id="rId4" imgW="2336800" imgH="381000" progId="Equation.3">
                  <p:embed/>
                </p:oleObj>
              </mc:Choice>
              <mc:Fallback>
                <p:oleObj name="Equation" r:id="rId4" imgW="23368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719138"/>
                        <a:ext cx="6013450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6142" name="Group 14"/>
          <p:cNvGrpSpPr>
            <a:grpSpLocks/>
          </p:cNvGrpSpPr>
          <p:nvPr/>
        </p:nvGrpSpPr>
        <p:grpSpPr bwMode="auto">
          <a:xfrm>
            <a:off x="2938463" y="2189163"/>
            <a:ext cx="3605212" cy="2846387"/>
            <a:chOff x="747" y="1072"/>
            <a:chExt cx="2609" cy="1793"/>
          </a:xfrm>
        </p:grpSpPr>
        <p:sp>
          <p:nvSpPr>
            <p:cNvPr id="176138" name="Line 10"/>
            <p:cNvSpPr>
              <a:spLocks noChangeShapeType="1"/>
            </p:cNvSpPr>
            <p:nvPr/>
          </p:nvSpPr>
          <p:spPr bwMode="auto">
            <a:xfrm>
              <a:off x="791" y="2707"/>
              <a:ext cx="228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9" name="Line 11"/>
            <p:cNvSpPr>
              <a:spLocks noChangeShapeType="1"/>
            </p:cNvSpPr>
            <p:nvPr/>
          </p:nvSpPr>
          <p:spPr bwMode="auto">
            <a:xfrm flipV="1">
              <a:off x="911" y="1278"/>
              <a:ext cx="0" cy="1587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0" name="Text Box 12"/>
            <p:cNvSpPr txBox="1">
              <a:spLocks noChangeArrowheads="1"/>
            </p:cNvSpPr>
            <p:nvPr/>
          </p:nvSpPr>
          <p:spPr bwMode="auto">
            <a:xfrm>
              <a:off x="3068" y="254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i="1">
                  <a:solidFill>
                    <a:srgbClr val="000099"/>
                  </a:solidFill>
                </a:rPr>
                <a:t>x</a:t>
              </a:r>
            </a:p>
          </p:txBody>
        </p:sp>
        <p:sp>
          <p:nvSpPr>
            <p:cNvPr id="176141" name="Text Box 13"/>
            <p:cNvSpPr txBox="1">
              <a:spLocks noChangeArrowheads="1"/>
            </p:cNvSpPr>
            <p:nvPr/>
          </p:nvSpPr>
          <p:spPr bwMode="auto">
            <a:xfrm>
              <a:off x="747" y="1072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i="1">
                  <a:solidFill>
                    <a:srgbClr val="000099"/>
                  </a:solidFill>
                </a:rPr>
                <a:t>y</a:t>
              </a:r>
            </a:p>
          </p:txBody>
        </p:sp>
      </p:grpSp>
      <p:sp>
        <p:nvSpPr>
          <p:cNvPr id="176144" name="AutoShape 16"/>
          <p:cNvSpPr>
            <a:spLocks noChangeArrowheads="1"/>
          </p:cNvSpPr>
          <p:nvPr/>
        </p:nvSpPr>
        <p:spPr bwMode="auto">
          <a:xfrm flipH="1">
            <a:off x="3195638" y="3106738"/>
            <a:ext cx="1363662" cy="1670050"/>
          </a:xfrm>
          <a:prstGeom prst="rtTriangl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5" name="Text Box 17"/>
          <p:cNvSpPr txBox="1">
            <a:spLocks noChangeArrowheads="1"/>
          </p:cNvSpPr>
          <p:nvPr/>
        </p:nvSpPr>
        <p:spPr bwMode="auto">
          <a:xfrm>
            <a:off x="3536950" y="3481388"/>
            <a:ext cx="4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6146" name="Text Box 18"/>
          <p:cNvSpPr txBox="1">
            <a:spLocks noChangeArrowheads="1"/>
          </p:cNvSpPr>
          <p:nvPr/>
        </p:nvSpPr>
        <p:spPr bwMode="auto">
          <a:xfrm>
            <a:off x="3849688" y="4806950"/>
            <a:ext cx="4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graphicFrame>
        <p:nvGraphicFramePr>
          <p:cNvPr id="176148" name="Object 20"/>
          <p:cNvGraphicFramePr>
            <a:graphicFrameLocks noChangeAspect="1"/>
          </p:cNvGraphicFramePr>
          <p:nvPr/>
        </p:nvGraphicFramePr>
        <p:xfrm>
          <a:off x="657225" y="1614488"/>
          <a:ext cx="56546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6" name="Equation" r:id="rId6" imgW="2412720" imgH="380880" progId="Equation.DSMT4">
                  <p:embed/>
                </p:oleObj>
              </mc:Choice>
              <mc:Fallback>
                <p:oleObj name="Equation" r:id="rId6" imgW="24127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1614488"/>
                        <a:ext cx="565467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53" name="Object 25"/>
          <p:cNvGraphicFramePr>
            <a:graphicFrameLocks noChangeAspect="1"/>
          </p:cNvGraphicFramePr>
          <p:nvPr/>
        </p:nvGraphicFramePr>
        <p:xfrm>
          <a:off x="4603750" y="3632200"/>
          <a:ext cx="16510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7" name="Equation" r:id="rId8" imgW="888840" imgH="253800" progId="Equation.DSMT4">
                  <p:embed/>
                </p:oleObj>
              </mc:Choice>
              <mc:Fallback>
                <p:oleObj name="Equation" r:id="rId8" imgW="888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3632200"/>
                        <a:ext cx="16510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5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805830"/>
              </p:ext>
            </p:extLst>
          </p:nvPr>
        </p:nvGraphicFramePr>
        <p:xfrm>
          <a:off x="3097200" y="5050398"/>
          <a:ext cx="5303838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8" name="Equation" r:id="rId10" imgW="2095200" imgH="393480" progId="Equation.3">
                  <p:embed/>
                </p:oleObj>
              </mc:Choice>
              <mc:Fallback>
                <p:oleObj name="Equation" r:id="rId10" imgW="2095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00" y="5050398"/>
                        <a:ext cx="5303838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6160" name="Group 32"/>
          <p:cNvGrpSpPr>
            <a:grpSpLocks/>
          </p:cNvGrpSpPr>
          <p:nvPr/>
        </p:nvGrpSpPr>
        <p:grpSpPr bwMode="auto">
          <a:xfrm>
            <a:off x="3381375" y="4362450"/>
            <a:ext cx="1162050" cy="420688"/>
            <a:chOff x="2130" y="2748"/>
            <a:chExt cx="732" cy="265"/>
          </a:xfrm>
        </p:grpSpPr>
        <p:sp>
          <p:nvSpPr>
            <p:cNvPr id="176156" name="Freeform 28"/>
            <p:cNvSpPr>
              <a:spLocks/>
            </p:cNvSpPr>
            <p:nvPr/>
          </p:nvSpPr>
          <p:spPr bwMode="auto">
            <a:xfrm>
              <a:off x="2712" y="2862"/>
              <a:ext cx="150" cy="138"/>
            </a:xfrm>
            <a:custGeom>
              <a:avLst/>
              <a:gdLst>
                <a:gd name="T0" fmla="*/ 150 w 150"/>
                <a:gd name="T1" fmla="*/ 0 h 138"/>
                <a:gd name="T2" fmla="*/ 0 w 150"/>
                <a:gd name="T3" fmla="*/ 0 h 138"/>
                <a:gd name="T4" fmla="*/ 0 w 150"/>
                <a:gd name="T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138">
                  <a:moveTo>
                    <a:pt x="150" y="0"/>
                  </a:moveTo>
                  <a:lnTo>
                    <a:pt x="0" y="0"/>
                  </a:lnTo>
                  <a:lnTo>
                    <a:pt x="0" y="138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57" name="Arc 29"/>
            <p:cNvSpPr>
              <a:spLocks/>
            </p:cNvSpPr>
            <p:nvPr/>
          </p:nvSpPr>
          <p:spPr bwMode="auto">
            <a:xfrm>
              <a:off x="2130" y="2864"/>
              <a:ext cx="102" cy="149"/>
            </a:xfrm>
            <a:custGeom>
              <a:avLst/>
              <a:gdLst>
                <a:gd name="G0" fmla="+- 0 0 0"/>
                <a:gd name="G1" fmla="+- 21499 0 0"/>
                <a:gd name="G2" fmla="+- 21600 0 0"/>
                <a:gd name="T0" fmla="*/ 2084 w 21531"/>
                <a:gd name="T1" fmla="*/ 0 h 21499"/>
                <a:gd name="T2" fmla="*/ 21531 w 21531"/>
                <a:gd name="T3" fmla="*/ 19777 h 21499"/>
                <a:gd name="T4" fmla="*/ 0 w 21531"/>
                <a:gd name="T5" fmla="*/ 21499 h 2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31" h="21499" fill="none" extrusionOk="0">
                  <a:moveTo>
                    <a:pt x="2084" y="-1"/>
                  </a:moveTo>
                  <a:cubicBezTo>
                    <a:pt x="12501" y="1009"/>
                    <a:pt x="20696" y="9343"/>
                    <a:pt x="21531" y="19776"/>
                  </a:cubicBezTo>
                </a:path>
                <a:path w="21531" h="21499" stroke="0" extrusionOk="0">
                  <a:moveTo>
                    <a:pt x="2084" y="-1"/>
                  </a:moveTo>
                  <a:cubicBezTo>
                    <a:pt x="12501" y="1009"/>
                    <a:pt x="20696" y="9343"/>
                    <a:pt x="21531" y="19776"/>
                  </a:cubicBezTo>
                  <a:lnTo>
                    <a:pt x="0" y="21499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58" name="Text Box 30"/>
            <p:cNvSpPr txBox="1">
              <a:spLocks noChangeArrowheads="1"/>
            </p:cNvSpPr>
            <p:nvPr/>
          </p:nvSpPr>
          <p:spPr bwMode="auto">
            <a:xfrm>
              <a:off x="2150" y="2748"/>
              <a:ext cx="2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/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3620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4" grpId="0" animBg="1"/>
      <p:bldP spid="176145" grpId="0" autoUpdateAnimBg="0"/>
      <p:bldP spid="17614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7467600"/>
            <a:ext cx="2552700" cy="1143000"/>
          </a:xfrm>
        </p:spPr>
        <p:txBody>
          <a:bodyPr/>
          <a:lstStyle/>
          <a:p>
            <a:r>
              <a:rPr lang="en-US" sz="800">
                <a:solidFill>
                  <a:schemeClr val="tx1"/>
                </a:solidFill>
                <a:cs typeface="Times New Roman" charset="0"/>
              </a:rPr>
              <a:t>Example: Evaluating Composition of Functions</a:t>
            </a: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by Houghton Mifflin Company, Inc. All rights reserved.</a:t>
            </a:r>
            <a:endParaRPr lang="en-US" sz="14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E98C-CD15-0E4F-81A9-F6BC75C95EBE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176142" name="Group 14"/>
          <p:cNvGrpSpPr>
            <a:grpSpLocks/>
          </p:cNvGrpSpPr>
          <p:nvPr/>
        </p:nvGrpSpPr>
        <p:grpSpPr bwMode="auto">
          <a:xfrm rot="10800000">
            <a:off x="1074673" y="2540982"/>
            <a:ext cx="3538883" cy="2519362"/>
            <a:chOff x="-1092" y="955"/>
            <a:chExt cx="2561" cy="1587"/>
          </a:xfrm>
        </p:grpSpPr>
        <p:sp>
          <p:nvSpPr>
            <p:cNvPr id="176138" name="Line 10"/>
            <p:cNvSpPr>
              <a:spLocks noChangeShapeType="1"/>
            </p:cNvSpPr>
            <p:nvPr/>
          </p:nvSpPr>
          <p:spPr bwMode="auto">
            <a:xfrm flipH="1" flipV="1">
              <a:off x="-1092" y="2356"/>
              <a:ext cx="227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9" name="Line 11"/>
            <p:cNvSpPr>
              <a:spLocks noChangeShapeType="1"/>
            </p:cNvSpPr>
            <p:nvPr/>
          </p:nvSpPr>
          <p:spPr bwMode="auto">
            <a:xfrm flipV="1">
              <a:off x="932" y="955"/>
              <a:ext cx="0" cy="1587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0" name="Text Box 12"/>
            <p:cNvSpPr txBox="1">
              <a:spLocks noChangeArrowheads="1"/>
            </p:cNvSpPr>
            <p:nvPr/>
          </p:nvSpPr>
          <p:spPr bwMode="auto">
            <a:xfrm rot="10800000">
              <a:off x="1181" y="206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i="1" dirty="0">
                  <a:solidFill>
                    <a:srgbClr val="000099"/>
                  </a:solidFill>
                </a:rPr>
                <a:t>x</a:t>
              </a:r>
            </a:p>
          </p:txBody>
        </p:sp>
      </p:grpSp>
      <p:sp>
        <p:nvSpPr>
          <p:cNvPr id="176145" name="Text Box 17"/>
          <p:cNvSpPr txBox="1">
            <a:spLocks noChangeArrowheads="1"/>
          </p:cNvSpPr>
          <p:nvPr/>
        </p:nvSpPr>
        <p:spPr bwMode="auto">
          <a:xfrm>
            <a:off x="1906343" y="3709988"/>
            <a:ext cx="4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6146" name="Text Box 18"/>
          <p:cNvSpPr txBox="1">
            <a:spLocks noChangeArrowheads="1"/>
          </p:cNvSpPr>
          <p:nvPr/>
        </p:nvSpPr>
        <p:spPr bwMode="auto">
          <a:xfrm>
            <a:off x="2312743" y="2342545"/>
            <a:ext cx="4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graphicFrame>
        <p:nvGraphicFramePr>
          <p:cNvPr id="176148" name="Object 20"/>
          <p:cNvGraphicFramePr>
            <a:graphicFrameLocks noChangeAspect="1"/>
          </p:cNvGraphicFramePr>
          <p:nvPr/>
        </p:nvGraphicFramePr>
        <p:xfrm>
          <a:off x="657225" y="1614488"/>
          <a:ext cx="56546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Equation" r:id="rId4" imgW="2412720" imgH="380880" progId="Equation.DSMT4">
                  <p:embed/>
                </p:oleObj>
              </mc:Choice>
              <mc:Fallback>
                <p:oleObj name="Equation" r:id="rId4" imgW="24127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1614488"/>
                        <a:ext cx="565467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5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748835"/>
              </p:ext>
            </p:extLst>
          </p:nvPr>
        </p:nvGraphicFramePr>
        <p:xfrm>
          <a:off x="3048000" y="5002213"/>
          <a:ext cx="54006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Equation" r:id="rId6" imgW="2133600" imgH="431800" progId="Equation.3">
                  <p:embed/>
                </p:oleObj>
              </mc:Choice>
              <mc:Fallback>
                <p:oleObj name="Equation" r:id="rId6" imgW="2133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002213"/>
                        <a:ext cx="5400675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9741" y="653551"/>
            <a:ext cx="11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OR…</a:t>
            </a:r>
            <a:endParaRPr lang="en-US" sz="3600" b="1" dirty="0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914774" y="2312382"/>
            <a:ext cx="3979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i="1" dirty="0">
                <a:solidFill>
                  <a:srgbClr val="000099"/>
                </a:solidFill>
              </a:rPr>
              <a:t>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042048" y="2836257"/>
            <a:ext cx="0" cy="178544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16720" y="2836258"/>
            <a:ext cx="1225328" cy="178544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080351"/>
              </p:ext>
            </p:extLst>
          </p:nvPr>
        </p:nvGraphicFramePr>
        <p:xfrm>
          <a:off x="3218330" y="3257550"/>
          <a:ext cx="5486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Document" r:id="rId8" imgW="5486400" imgH="342900" progId="Word.Document.12">
                  <p:embed/>
                </p:oleObj>
              </mc:Choice>
              <mc:Fallback>
                <p:oleObj name="Document" r:id="rId8" imgW="5486400" imgH="34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18330" y="3257550"/>
                        <a:ext cx="5486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87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5" grpId="0" autoUpdateAnimBg="0"/>
      <p:bldP spid="17614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n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93" y="968494"/>
            <a:ext cx="6159500" cy="25527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931"/>
            <a:ext cx="8229600" cy="549123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Graph </a:t>
            </a:r>
            <a:r>
              <a:rPr lang="en-US" sz="2800" i="1" dirty="0" smtClean="0"/>
              <a:t>y = </a:t>
            </a:r>
            <a:r>
              <a:rPr lang="en-US" sz="2800" dirty="0" err="1" smtClean="0"/>
              <a:t>sin</a:t>
            </a:r>
            <a:r>
              <a:rPr lang="en-US" sz="2800" i="1" dirty="0" err="1" smtClean="0"/>
              <a:t>x</a:t>
            </a:r>
            <a:r>
              <a:rPr lang="en-US" sz="2800" dirty="0" smtClean="0">
                <a:effectLst/>
              </a:rPr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sz="2000" dirty="0" smtClean="0"/>
          </a:p>
          <a:p>
            <a:endParaRPr lang="en-US" sz="2000" dirty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Domain: x is element of all </a:t>
            </a:r>
            <a:r>
              <a:rPr lang="en-US" sz="1800" dirty="0" err="1" smtClean="0"/>
              <a:t>reals</a:t>
            </a: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Range: {y| -1 ≤ y ≤ 1}</a:t>
            </a:r>
          </a:p>
          <a:p>
            <a:pPr marL="0" indent="0"/>
            <a:r>
              <a:rPr lang="en-US" sz="2800" dirty="0" smtClean="0"/>
              <a:t>Graph y = -1/2 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Where do these graphs cross?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Is </a:t>
            </a:r>
            <a:r>
              <a:rPr lang="en-US" sz="1800" i="1" dirty="0" smtClean="0"/>
              <a:t>y = </a:t>
            </a:r>
            <a:r>
              <a:rPr lang="en-US" sz="1800" dirty="0" err="1" smtClean="0"/>
              <a:t>sin</a:t>
            </a:r>
            <a:r>
              <a:rPr lang="en-US" sz="1800" i="1" dirty="0" err="1" smtClean="0"/>
              <a:t>x</a:t>
            </a:r>
            <a:r>
              <a:rPr lang="en-US" sz="1800" dirty="0" smtClean="0">
                <a:effectLst/>
              </a:rPr>
              <a:t> one-to-one?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7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7467600"/>
            <a:ext cx="2552700" cy="1143000"/>
          </a:xfrm>
        </p:spPr>
        <p:txBody>
          <a:bodyPr/>
          <a:lstStyle/>
          <a:p>
            <a:r>
              <a:rPr lang="en-US" sz="800">
                <a:solidFill>
                  <a:schemeClr val="tx1"/>
                </a:solidFill>
                <a:cs typeface="Times New Roman" charset="0"/>
              </a:rPr>
              <a:t>Inverse Sine Function</a:t>
            </a:r>
          </a:p>
        </p:txBody>
      </p:sp>
      <p:sp>
        <p:nvSpPr>
          <p:cNvPr id="4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by Houghton Mifflin Company, Inc. All rights reserved.</a:t>
            </a:r>
            <a:endParaRPr lang="en-US" sz="14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F716-6A0C-A047-87D3-F1F79C3F14A3}" type="slidenum">
              <a:rPr lang="en-US"/>
              <a:pPr/>
              <a:t>3</a:t>
            </a:fld>
            <a:endParaRPr lang="en-US"/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627063" y="530225"/>
            <a:ext cx="6024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CA" sz="2800" b="1" dirty="0"/>
              <a:t>Inverse Sine Function</a:t>
            </a:r>
          </a:p>
        </p:txBody>
      </p:sp>
      <p:grpSp>
        <p:nvGrpSpPr>
          <p:cNvPr id="159781" name="Group 37"/>
          <p:cNvGrpSpPr>
            <a:grpSpLocks/>
          </p:cNvGrpSpPr>
          <p:nvPr/>
        </p:nvGrpSpPr>
        <p:grpSpPr bwMode="auto">
          <a:xfrm>
            <a:off x="1397000" y="2726806"/>
            <a:ext cx="6700838" cy="1822450"/>
            <a:chOff x="880" y="1012"/>
            <a:chExt cx="4221" cy="1148"/>
          </a:xfrm>
        </p:grpSpPr>
        <p:sp>
          <p:nvSpPr>
            <p:cNvPr id="159749" name="Rectangle 5"/>
            <p:cNvSpPr>
              <a:spLocks noChangeArrowheads="1"/>
            </p:cNvSpPr>
            <p:nvPr/>
          </p:nvSpPr>
          <p:spPr bwMode="auto">
            <a:xfrm>
              <a:off x="2162" y="1026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CA" i="1"/>
                <a:t>y</a:t>
              </a:r>
              <a:endParaRPr lang="en-US" i="1"/>
            </a:p>
          </p:txBody>
        </p:sp>
        <p:graphicFrame>
          <p:nvGraphicFramePr>
            <p:cNvPr id="159751" name="Object 7"/>
            <p:cNvGraphicFramePr>
              <a:graphicFrameLocks noChangeAspect="1"/>
            </p:cNvGraphicFramePr>
            <p:nvPr/>
          </p:nvGraphicFramePr>
          <p:xfrm>
            <a:off x="1291" y="1519"/>
            <a:ext cx="240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" name="Equation" r:id="rId4" imgW="254287" imgH="140036" progId="Equation.3">
                    <p:embed/>
                  </p:oleObj>
                </mc:Choice>
                <mc:Fallback>
                  <p:oleObj name="Equation" r:id="rId4" imgW="254287" imgH="14003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1" y="1519"/>
                          <a:ext cx="240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9753" name="Object 9"/>
            <p:cNvGraphicFramePr>
              <a:graphicFrameLocks noChangeAspect="1"/>
            </p:cNvGraphicFramePr>
            <p:nvPr/>
          </p:nvGraphicFramePr>
          <p:xfrm>
            <a:off x="4030" y="1474"/>
            <a:ext cx="21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0" name="Equation" r:id="rId6" imgW="228798" imgH="178042" progId="Equation.3">
                    <p:embed/>
                  </p:oleObj>
                </mc:Choice>
                <mc:Fallback>
                  <p:oleObj name="Equation" r:id="rId6" imgW="228798" imgH="1780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0" y="1474"/>
                          <a:ext cx="21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9755" name="Object 11"/>
            <p:cNvGraphicFramePr>
              <a:graphicFrameLocks noChangeAspect="1"/>
            </p:cNvGraphicFramePr>
            <p:nvPr/>
          </p:nvGraphicFramePr>
          <p:xfrm>
            <a:off x="3189" y="1503"/>
            <a:ext cx="132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" name="Equation" r:id="rId8" imgW="140097" imgH="140097" progId="Equation.3">
                    <p:embed/>
                  </p:oleObj>
                </mc:Choice>
                <mc:Fallback>
                  <p:oleObj name="Equation" r:id="rId8" imgW="140097" imgH="14009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9" y="1503"/>
                          <a:ext cx="132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9758" name="Object 14"/>
            <p:cNvGraphicFramePr>
              <a:graphicFrameLocks noChangeAspect="1"/>
            </p:cNvGraphicFramePr>
            <p:nvPr/>
          </p:nvGraphicFramePr>
          <p:xfrm>
            <a:off x="2042" y="1994"/>
            <a:ext cx="166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2" name="Equation" r:id="rId10" imgW="203420" imgH="165353" progId="Equation.3">
                    <p:embed/>
                  </p:oleObj>
                </mc:Choice>
                <mc:Fallback>
                  <p:oleObj name="Equation" r:id="rId10" imgW="203420" imgH="16535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2" y="1994"/>
                          <a:ext cx="166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9759" name="Object 15"/>
            <p:cNvGraphicFramePr>
              <a:graphicFrameLocks noChangeAspect="1"/>
            </p:cNvGraphicFramePr>
            <p:nvPr/>
          </p:nvGraphicFramePr>
          <p:xfrm>
            <a:off x="2126" y="1308"/>
            <a:ext cx="72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" name="Equation" r:id="rId12" imgW="89104" imgH="165138" progId="Equation.3">
                    <p:embed/>
                  </p:oleObj>
                </mc:Choice>
                <mc:Fallback>
                  <p:oleObj name="Equation" r:id="rId12" imgW="89104" imgH="16513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6" y="1308"/>
                          <a:ext cx="72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9760" name="Rectangle 16"/>
            <p:cNvSpPr>
              <a:spLocks noChangeArrowheads="1"/>
            </p:cNvSpPr>
            <p:nvPr/>
          </p:nvSpPr>
          <p:spPr bwMode="auto">
            <a:xfrm>
              <a:off x="4900" y="1490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CA" i="1"/>
                <a:t>x</a:t>
              </a:r>
              <a:endParaRPr lang="en-US" i="1"/>
            </a:p>
          </p:txBody>
        </p:sp>
        <p:graphicFrame>
          <p:nvGraphicFramePr>
            <p:cNvPr id="159761" name="Object 17"/>
            <p:cNvGraphicFramePr>
              <a:graphicFrameLocks noChangeAspect="1"/>
            </p:cNvGraphicFramePr>
            <p:nvPr/>
          </p:nvGraphicFramePr>
          <p:xfrm>
            <a:off x="2488" y="1785"/>
            <a:ext cx="72" cy="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" name="Equation" r:id="rId14" imgW="114548" imgH="216016" progId="Equation.3">
                    <p:embed/>
                  </p:oleObj>
                </mc:Choice>
                <mc:Fallback>
                  <p:oleObj name="Equation" r:id="rId14" imgW="114548" imgH="21601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8" y="1785"/>
                          <a:ext cx="72" cy="1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9762" name="Freeform 18"/>
            <p:cNvSpPr>
              <a:spLocks/>
            </p:cNvSpPr>
            <p:nvPr/>
          </p:nvSpPr>
          <p:spPr bwMode="auto">
            <a:xfrm>
              <a:off x="2332" y="1140"/>
              <a:ext cx="1" cy="1020"/>
            </a:xfrm>
            <a:custGeom>
              <a:avLst/>
              <a:gdLst>
                <a:gd name="T0" fmla="*/ 0 w 1"/>
                <a:gd name="T1" fmla="*/ 1908 h 1908"/>
                <a:gd name="T2" fmla="*/ 1 w 1"/>
                <a:gd name="T3" fmla="*/ 0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908">
                  <a:moveTo>
                    <a:pt x="0" y="1908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3" name="Freeform 19"/>
            <p:cNvSpPr>
              <a:spLocks/>
            </p:cNvSpPr>
            <p:nvPr/>
          </p:nvSpPr>
          <p:spPr bwMode="auto">
            <a:xfrm>
              <a:off x="880" y="1732"/>
              <a:ext cx="4100" cy="1"/>
            </a:xfrm>
            <a:custGeom>
              <a:avLst/>
              <a:gdLst>
                <a:gd name="T0" fmla="*/ 0 w 4100"/>
                <a:gd name="T1" fmla="*/ 1 h 1"/>
                <a:gd name="T2" fmla="*/ 4100 w 410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100" h="1">
                  <a:moveTo>
                    <a:pt x="0" y="1"/>
                  </a:moveTo>
                  <a:lnTo>
                    <a:pt x="4100" y="0"/>
                  </a:ln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4" name="Line 20"/>
            <p:cNvSpPr>
              <a:spLocks noChangeShapeType="1"/>
            </p:cNvSpPr>
            <p:nvPr/>
          </p:nvSpPr>
          <p:spPr bwMode="auto">
            <a:xfrm>
              <a:off x="2212" y="1388"/>
              <a:ext cx="227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5" name="Line 21"/>
            <p:cNvSpPr>
              <a:spLocks noChangeShapeType="1"/>
            </p:cNvSpPr>
            <p:nvPr/>
          </p:nvSpPr>
          <p:spPr bwMode="auto">
            <a:xfrm>
              <a:off x="2212" y="2072"/>
              <a:ext cx="227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6" name="Line 22"/>
            <p:cNvSpPr>
              <a:spLocks noChangeShapeType="1"/>
            </p:cNvSpPr>
            <p:nvPr/>
          </p:nvSpPr>
          <p:spPr bwMode="auto">
            <a:xfrm>
              <a:off x="1878" y="1659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7" name="Line 23"/>
            <p:cNvSpPr>
              <a:spLocks noChangeShapeType="1"/>
            </p:cNvSpPr>
            <p:nvPr/>
          </p:nvSpPr>
          <p:spPr bwMode="auto">
            <a:xfrm>
              <a:off x="1428" y="1659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8" name="Line 24"/>
            <p:cNvSpPr>
              <a:spLocks noChangeShapeType="1"/>
            </p:cNvSpPr>
            <p:nvPr/>
          </p:nvSpPr>
          <p:spPr bwMode="auto">
            <a:xfrm>
              <a:off x="972" y="1659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9" name="Line 25"/>
            <p:cNvSpPr>
              <a:spLocks noChangeShapeType="1"/>
            </p:cNvSpPr>
            <p:nvPr/>
          </p:nvSpPr>
          <p:spPr bwMode="auto">
            <a:xfrm>
              <a:off x="4600" y="1647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0" name="Line 26"/>
            <p:cNvSpPr>
              <a:spLocks noChangeShapeType="1"/>
            </p:cNvSpPr>
            <p:nvPr/>
          </p:nvSpPr>
          <p:spPr bwMode="auto">
            <a:xfrm>
              <a:off x="4150" y="1647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1" name="Line 27"/>
            <p:cNvSpPr>
              <a:spLocks noChangeShapeType="1"/>
            </p:cNvSpPr>
            <p:nvPr/>
          </p:nvSpPr>
          <p:spPr bwMode="auto">
            <a:xfrm>
              <a:off x="3694" y="1647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2" name="Line 28"/>
            <p:cNvSpPr>
              <a:spLocks noChangeShapeType="1"/>
            </p:cNvSpPr>
            <p:nvPr/>
          </p:nvSpPr>
          <p:spPr bwMode="auto">
            <a:xfrm>
              <a:off x="3250" y="1647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3" name="Line 29"/>
            <p:cNvSpPr>
              <a:spLocks noChangeShapeType="1"/>
            </p:cNvSpPr>
            <p:nvPr/>
          </p:nvSpPr>
          <p:spPr bwMode="auto">
            <a:xfrm>
              <a:off x="2794" y="1647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4" name="Freeform 30"/>
            <p:cNvSpPr>
              <a:spLocks/>
            </p:cNvSpPr>
            <p:nvPr/>
          </p:nvSpPr>
          <p:spPr bwMode="auto">
            <a:xfrm>
              <a:off x="2324" y="1396"/>
              <a:ext cx="1816" cy="680"/>
            </a:xfrm>
            <a:custGeom>
              <a:avLst/>
              <a:gdLst>
                <a:gd name="T0" fmla="*/ 0 w 1816"/>
                <a:gd name="T1" fmla="*/ 344 h 680"/>
                <a:gd name="T2" fmla="*/ 448 w 1816"/>
                <a:gd name="T3" fmla="*/ 8 h 680"/>
                <a:gd name="T4" fmla="*/ 1400 w 1816"/>
                <a:gd name="T5" fmla="*/ 680 h 680"/>
                <a:gd name="T6" fmla="*/ 1816 w 1816"/>
                <a:gd name="T7" fmla="*/ 324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6" h="680">
                  <a:moveTo>
                    <a:pt x="0" y="344"/>
                  </a:moveTo>
                  <a:cubicBezTo>
                    <a:pt x="60" y="276"/>
                    <a:pt x="176" y="16"/>
                    <a:pt x="448" y="8"/>
                  </a:cubicBezTo>
                  <a:cubicBezTo>
                    <a:pt x="720" y="0"/>
                    <a:pt x="1216" y="680"/>
                    <a:pt x="1400" y="680"/>
                  </a:cubicBezTo>
                  <a:cubicBezTo>
                    <a:pt x="1584" y="680"/>
                    <a:pt x="1732" y="416"/>
                    <a:pt x="1816" y="324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5" name="Freeform 31"/>
            <p:cNvSpPr>
              <a:spLocks/>
            </p:cNvSpPr>
            <p:nvPr/>
          </p:nvSpPr>
          <p:spPr bwMode="auto">
            <a:xfrm>
              <a:off x="964" y="1388"/>
              <a:ext cx="1360" cy="664"/>
            </a:xfrm>
            <a:custGeom>
              <a:avLst/>
              <a:gdLst>
                <a:gd name="T0" fmla="*/ 0 w 1360"/>
                <a:gd name="T1" fmla="*/ 0 h 664"/>
                <a:gd name="T2" fmla="*/ 928 w 1360"/>
                <a:gd name="T3" fmla="*/ 664 h 664"/>
                <a:gd name="T4" fmla="*/ 1360 w 1360"/>
                <a:gd name="T5" fmla="*/ 352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0" h="664">
                  <a:moveTo>
                    <a:pt x="0" y="0"/>
                  </a:moveTo>
                  <a:cubicBezTo>
                    <a:pt x="200" y="8"/>
                    <a:pt x="688" y="664"/>
                    <a:pt x="928" y="664"/>
                  </a:cubicBezTo>
                  <a:cubicBezTo>
                    <a:pt x="1168" y="664"/>
                    <a:pt x="1276" y="428"/>
                    <a:pt x="1360" y="352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6" name="Freeform 32"/>
            <p:cNvSpPr>
              <a:spLocks/>
            </p:cNvSpPr>
            <p:nvPr/>
          </p:nvSpPr>
          <p:spPr bwMode="auto">
            <a:xfrm>
              <a:off x="4136" y="1340"/>
              <a:ext cx="660" cy="384"/>
            </a:xfrm>
            <a:custGeom>
              <a:avLst/>
              <a:gdLst>
                <a:gd name="T0" fmla="*/ 0 w 660"/>
                <a:gd name="T1" fmla="*/ 384 h 384"/>
                <a:gd name="T2" fmla="*/ 444 w 660"/>
                <a:gd name="T3" fmla="*/ 0 h 384"/>
                <a:gd name="T4" fmla="*/ 660 w 660"/>
                <a:gd name="T5" fmla="*/ 11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0" h="384">
                  <a:moveTo>
                    <a:pt x="0" y="384"/>
                  </a:moveTo>
                  <a:cubicBezTo>
                    <a:pt x="60" y="308"/>
                    <a:pt x="292" y="0"/>
                    <a:pt x="444" y="0"/>
                  </a:cubicBezTo>
                  <a:cubicBezTo>
                    <a:pt x="596" y="0"/>
                    <a:pt x="604" y="72"/>
                    <a:pt x="660" y="116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9777" name="Group 33"/>
            <p:cNvGrpSpPr>
              <a:grpSpLocks/>
            </p:cNvGrpSpPr>
            <p:nvPr/>
          </p:nvGrpSpPr>
          <p:grpSpPr bwMode="auto">
            <a:xfrm>
              <a:off x="2855" y="1012"/>
              <a:ext cx="762" cy="400"/>
              <a:chOff x="3235" y="2704"/>
              <a:chExt cx="762" cy="400"/>
            </a:xfrm>
          </p:grpSpPr>
          <p:sp>
            <p:nvSpPr>
              <p:cNvPr id="159778" name="Rectangle 34"/>
              <p:cNvSpPr>
                <a:spLocks noChangeArrowheads="1"/>
              </p:cNvSpPr>
              <p:nvPr/>
            </p:nvSpPr>
            <p:spPr bwMode="auto">
              <a:xfrm>
                <a:off x="3235" y="2704"/>
                <a:ext cx="76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CA" i="1">
                    <a:solidFill>
                      <a:srgbClr val="FF0000"/>
                    </a:solidFill>
                  </a:rPr>
                  <a:t>y</a:t>
                </a:r>
                <a:r>
                  <a:rPr lang="en-CA">
                    <a:solidFill>
                      <a:srgbClr val="FF0000"/>
                    </a:solidFill>
                  </a:rPr>
                  <a:t> = sin </a:t>
                </a:r>
                <a:r>
                  <a:rPr lang="en-CA" i="1">
                    <a:solidFill>
                      <a:srgbClr val="FF0000"/>
                    </a:solidFill>
                  </a:rPr>
                  <a:t>x</a:t>
                </a:r>
                <a:endParaRPr lang="en-US" i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59779" name="Line 35"/>
              <p:cNvSpPr>
                <a:spLocks noChangeShapeType="1"/>
              </p:cNvSpPr>
              <p:nvPr/>
            </p:nvSpPr>
            <p:spPr bwMode="auto">
              <a:xfrm flipH="1">
                <a:off x="3368" y="2920"/>
                <a:ext cx="152" cy="18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9780" name="Freeform 36"/>
          <p:cNvSpPr>
            <a:spLocks/>
          </p:cNvSpPr>
          <p:nvPr/>
        </p:nvSpPr>
        <p:spPr bwMode="auto">
          <a:xfrm>
            <a:off x="2998371" y="3323706"/>
            <a:ext cx="1471612" cy="1025525"/>
          </a:xfrm>
          <a:custGeom>
            <a:avLst/>
            <a:gdLst>
              <a:gd name="T0" fmla="*/ 0 w 384"/>
              <a:gd name="T1" fmla="*/ 333 h 333"/>
              <a:gd name="T2" fmla="*/ 88 w 384"/>
              <a:gd name="T3" fmla="*/ 309 h 333"/>
              <a:gd name="T4" fmla="*/ 144 w 384"/>
              <a:gd name="T5" fmla="*/ 241 h 333"/>
              <a:gd name="T6" fmla="*/ 192 w 384"/>
              <a:gd name="T7" fmla="*/ 169 h 333"/>
              <a:gd name="T8" fmla="*/ 240 w 384"/>
              <a:gd name="T9" fmla="*/ 93 h 333"/>
              <a:gd name="T10" fmla="*/ 292 w 384"/>
              <a:gd name="T11" fmla="*/ 33 h 333"/>
              <a:gd name="T12" fmla="*/ 360 w 384"/>
              <a:gd name="T13" fmla="*/ 5 h 333"/>
              <a:gd name="T14" fmla="*/ 384 w 384"/>
              <a:gd name="T15" fmla="*/ 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4" h="333">
                <a:moveTo>
                  <a:pt x="0" y="333"/>
                </a:moveTo>
                <a:cubicBezTo>
                  <a:pt x="32" y="328"/>
                  <a:pt x="64" y="324"/>
                  <a:pt x="88" y="309"/>
                </a:cubicBezTo>
                <a:cubicBezTo>
                  <a:pt x="112" y="294"/>
                  <a:pt x="127" y="264"/>
                  <a:pt x="144" y="241"/>
                </a:cubicBezTo>
                <a:cubicBezTo>
                  <a:pt x="161" y="218"/>
                  <a:pt x="176" y="194"/>
                  <a:pt x="192" y="169"/>
                </a:cubicBezTo>
                <a:cubicBezTo>
                  <a:pt x="208" y="144"/>
                  <a:pt x="223" y="116"/>
                  <a:pt x="240" y="93"/>
                </a:cubicBezTo>
                <a:cubicBezTo>
                  <a:pt x="257" y="70"/>
                  <a:pt x="272" y="48"/>
                  <a:pt x="292" y="33"/>
                </a:cubicBezTo>
                <a:cubicBezTo>
                  <a:pt x="312" y="18"/>
                  <a:pt x="345" y="10"/>
                  <a:pt x="360" y="5"/>
                </a:cubicBezTo>
                <a:cubicBezTo>
                  <a:pt x="375" y="0"/>
                  <a:pt x="379" y="0"/>
                  <a:pt x="384" y="1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82" name="Text Box 38"/>
          <p:cNvSpPr txBox="1">
            <a:spLocks noChangeArrowheads="1"/>
          </p:cNvSpPr>
          <p:nvPr/>
        </p:nvSpPr>
        <p:spPr bwMode="auto">
          <a:xfrm>
            <a:off x="2365375" y="4941364"/>
            <a:ext cx="27511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Sin </a:t>
            </a:r>
            <a:r>
              <a:rPr lang="en-US" sz="2000" b="1" i="1" dirty="0"/>
              <a:t>x</a:t>
            </a:r>
            <a:r>
              <a:rPr lang="en-US" sz="2000" b="1" dirty="0"/>
              <a:t> has an inverse function on this interval. </a:t>
            </a:r>
          </a:p>
        </p:txBody>
      </p:sp>
      <p:grpSp>
        <p:nvGrpSpPr>
          <p:cNvPr id="159788" name="Group 44"/>
          <p:cNvGrpSpPr>
            <a:grpSpLocks/>
          </p:cNvGrpSpPr>
          <p:nvPr/>
        </p:nvGrpSpPr>
        <p:grpSpPr bwMode="auto">
          <a:xfrm>
            <a:off x="2951163" y="3461538"/>
            <a:ext cx="1484312" cy="1444625"/>
            <a:chOff x="1865" y="2375"/>
            <a:chExt cx="935" cy="998"/>
          </a:xfrm>
        </p:grpSpPr>
        <p:sp>
          <p:nvSpPr>
            <p:cNvPr id="159783" name="Line 39"/>
            <p:cNvSpPr>
              <a:spLocks noChangeShapeType="1"/>
            </p:cNvSpPr>
            <p:nvPr/>
          </p:nvSpPr>
          <p:spPr bwMode="auto">
            <a:xfrm>
              <a:off x="1865" y="3017"/>
              <a:ext cx="0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4" name="Line 40"/>
            <p:cNvSpPr>
              <a:spLocks noChangeShapeType="1"/>
            </p:cNvSpPr>
            <p:nvPr/>
          </p:nvSpPr>
          <p:spPr bwMode="auto">
            <a:xfrm flipH="1">
              <a:off x="2799" y="2375"/>
              <a:ext cx="1" cy="93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5" name="AutoShape 41"/>
            <p:cNvSpPr>
              <a:spLocks/>
            </p:cNvSpPr>
            <p:nvPr/>
          </p:nvSpPr>
          <p:spPr bwMode="auto">
            <a:xfrm rot="5400000">
              <a:off x="2326" y="2901"/>
              <a:ext cx="35" cy="909"/>
            </a:xfrm>
            <a:prstGeom prst="rightBrace">
              <a:avLst>
                <a:gd name="adj1" fmla="val 216429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9786" name="Text Box 42"/>
          <p:cNvSpPr txBox="1">
            <a:spLocks noChangeArrowheads="1"/>
          </p:cNvSpPr>
          <p:nvPr/>
        </p:nvSpPr>
        <p:spPr bwMode="auto">
          <a:xfrm>
            <a:off x="627063" y="1144588"/>
            <a:ext cx="73453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Recall that for a function to have an inverse, it must be a one-to-one function and pass the Horizontal Line Test.</a:t>
            </a:r>
          </a:p>
        </p:txBody>
      </p:sp>
      <p:sp>
        <p:nvSpPr>
          <p:cNvPr id="159789" name="Text Box 45"/>
          <p:cNvSpPr txBox="1">
            <a:spLocks noChangeArrowheads="1"/>
          </p:cNvSpPr>
          <p:nvPr/>
        </p:nvSpPr>
        <p:spPr bwMode="auto">
          <a:xfrm>
            <a:off x="627063" y="1952221"/>
            <a:ext cx="68945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sin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not </a:t>
            </a:r>
            <a:r>
              <a:rPr lang="en-US" dirty="0" smtClean="0"/>
              <a:t>one-to-one</a:t>
            </a:r>
            <a:endParaRPr lang="en-US" dirty="0"/>
          </a:p>
        </p:txBody>
      </p:sp>
      <p:sp>
        <p:nvSpPr>
          <p:cNvPr id="159790" name="Rectangle 46"/>
          <p:cNvSpPr>
            <a:spLocks noChangeArrowheads="1"/>
          </p:cNvSpPr>
          <p:nvPr/>
        </p:nvSpPr>
        <p:spPr bwMode="auto">
          <a:xfrm>
            <a:off x="603251" y="2269606"/>
            <a:ext cx="5138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and must be restricted to find its inverse.</a:t>
            </a:r>
          </a:p>
        </p:txBody>
      </p:sp>
      <p:sp>
        <p:nvSpPr>
          <p:cNvPr id="159791" name="Line 47"/>
          <p:cNvSpPr>
            <a:spLocks noChangeShapeType="1"/>
          </p:cNvSpPr>
          <p:nvPr/>
        </p:nvSpPr>
        <p:spPr bwMode="auto">
          <a:xfrm>
            <a:off x="1184275" y="4118605"/>
            <a:ext cx="6429375" cy="14288"/>
          </a:xfrm>
          <a:prstGeom prst="line">
            <a:avLst/>
          </a:prstGeom>
          <a:noFill/>
          <a:ln w="38100">
            <a:solidFill>
              <a:srgbClr val="0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2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9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80" grpId="0" animBg="1"/>
      <p:bldP spid="159782" grpId="0" autoUpdateAnimBg="0"/>
      <p:bldP spid="159789" grpId="0" autoUpdateAnimBg="0"/>
      <p:bldP spid="159790" grpId="0" autoUpdateAnimBg="0"/>
      <p:bldP spid="1597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7467600"/>
            <a:ext cx="2552700" cy="1143000"/>
          </a:xfrm>
        </p:spPr>
        <p:txBody>
          <a:bodyPr/>
          <a:lstStyle/>
          <a:p>
            <a:r>
              <a:rPr lang="en-US" sz="800">
                <a:solidFill>
                  <a:schemeClr val="tx1"/>
                </a:solidFill>
                <a:cs typeface="Times New Roman" charset="0"/>
              </a:rPr>
              <a:t>Inverse Sine Function</a:t>
            </a: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by Houghton Mifflin Company, Inc. All rights reserved.</a:t>
            </a:r>
            <a:endParaRPr lang="en-US" sz="14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64D23-409C-0648-B3AE-A9224B3F3681}" type="slidenum">
              <a:rPr lang="en-US"/>
              <a:pPr/>
              <a:t>4</a:t>
            </a:fld>
            <a:endParaRPr lang="en-US"/>
          </a:p>
        </p:txBody>
      </p:sp>
      <p:sp>
        <p:nvSpPr>
          <p:cNvPr id="161829" name="Text Box 37"/>
          <p:cNvSpPr txBox="1">
            <a:spLocks noChangeArrowheads="1"/>
          </p:cNvSpPr>
          <p:nvPr/>
        </p:nvSpPr>
        <p:spPr bwMode="auto">
          <a:xfrm>
            <a:off x="657225" y="661988"/>
            <a:ext cx="73453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/>
              <a:t>The </a:t>
            </a:r>
            <a:r>
              <a:rPr lang="en-US" sz="2800" b="1" dirty="0"/>
              <a:t>inverse sine function</a:t>
            </a:r>
            <a:r>
              <a:rPr lang="en-US" sz="2800" dirty="0"/>
              <a:t> is defined by</a:t>
            </a:r>
          </a:p>
          <a:p>
            <a:pPr algn="l"/>
            <a:r>
              <a:rPr lang="en-US" sz="2800" dirty="0"/>
              <a:t>	</a:t>
            </a:r>
            <a:r>
              <a:rPr lang="en-US" sz="2800" i="1" dirty="0"/>
              <a:t>y</a:t>
            </a:r>
            <a:r>
              <a:rPr lang="en-US" sz="2800" dirty="0"/>
              <a:t> = </a:t>
            </a:r>
            <a:r>
              <a:rPr lang="en-US" sz="2800" dirty="0" err="1"/>
              <a:t>A</a:t>
            </a:r>
            <a:r>
              <a:rPr lang="en-US" sz="2800" dirty="0" err="1" smtClean="0"/>
              <a:t>rcsin</a:t>
            </a:r>
            <a:r>
              <a:rPr lang="en-US" sz="2800" dirty="0" smtClean="0"/>
              <a:t> </a:t>
            </a:r>
            <a:r>
              <a:rPr lang="en-US" sz="2800" i="1" dirty="0"/>
              <a:t>x</a:t>
            </a:r>
            <a:r>
              <a:rPr lang="en-US" sz="2800" dirty="0"/>
              <a:t>	    if and only if	</a:t>
            </a:r>
            <a:r>
              <a:rPr lang="en-US" sz="2800" dirty="0" smtClean="0"/>
              <a:t>Sin </a:t>
            </a:r>
            <a:r>
              <a:rPr lang="en-US" sz="2800" i="1" dirty="0"/>
              <a:t>y</a:t>
            </a:r>
            <a:r>
              <a:rPr lang="en-US" sz="2800" dirty="0"/>
              <a:t> = </a:t>
            </a:r>
            <a:r>
              <a:rPr lang="en-US" sz="2800" i="1" dirty="0"/>
              <a:t>x</a:t>
            </a:r>
            <a:r>
              <a:rPr lang="en-US" sz="2800" dirty="0"/>
              <a:t>. </a:t>
            </a:r>
          </a:p>
        </p:txBody>
      </p:sp>
      <p:grpSp>
        <p:nvGrpSpPr>
          <p:cNvPr id="161834" name="Group 42"/>
          <p:cNvGrpSpPr>
            <a:grpSpLocks/>
          </p:cNvGrpSpPr>
          <p:nvPr/>
        </p:nvGrpSpPr>
        <p:grpSpPr bwMode="auto">
          <a:xfrm>
            <a:off x="1711325" y="1568450"/>
            <a:ext cx="3243263" cy="503238"/>
            <a:chOff x="1024" y="1042"/>
            <a:chExt cx="2043" cy="317"/>
          </a:xfrm>
        </p:grpSpPr>
        <p:sp>
          <p:nvSpPr>
            <p:cNvPr id="161824" name="Text Box 32"/>
            <p:cNvSpPr txBox="1">
              <a:spLocks noChangeArrowheads="1"/>
            </p:cNvSpPr>
            <p:nvPr/>
          </p:nvSpPr>
          <p:spPr bwMode="auto">
            <a:xfrm>
              <a:off x="1119" y="1109"/>
              <a:ext cx="19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>
                  <a:solidFill>
                    <a:srgbClr val="FF0000"/>
                  </a:solidFill>
                </a:rPr>
                <a:t>  Angle whose sine is </a:t>
              </a:r>
              <a:r>
                <a:rPr lang="en-US" sz="2000" i="1">
                  <a:solidFill>
                    <a:srgbClr val="FF0000"/>
                  </a:solidFill>
                </a:rPr>
                <a:t>x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61833" name="Freeform 41"/>
            <p:cNvSpPr>
              <a:spLocks/>
            </p:cNvSpPr>
            <p:nvPr/>
          </p:nvSpPr>
          <p:spPr bwMode="auto">
            <a:xfrm>
              <a:off x="1024" y="1042"/>
              <a:ext cx="165" cy="201"/>
            </a:xfrm>
            <a:custGeom>
              <a:avLst/>
              <a:gdLst>
                <a:gd name="T0" fmla="*/ 0 w 165"/>
                <a:gd name="T1" fmla="*/ 0 h 201"/>
                <a:gd name="T2" fmla="*/ 0 w 165"/>
                <a:gd name="T3" fmla="*/ 201 h 201"/>
                <a:gd name="T4" fmla="*/ 165 w 165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5" h="201">
                  <a:moveTo>
                    <a:pt x="0" y="0"/>
                  </a:moveTo>
                  <a:lnTo>
                    <a:pt x="0" y="201"/>
                  </a:lnTo>
                  <a:lnTo>
                    <a:pt x="165" y="201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835" name="Text Box 43"/>
          <p:cNvSpPr txBox="1">
            <a:spLocks noChangeArrowheads="1"/>
          </p:cNvSpPr>
          <p:nvPr/>
        </p:nvSpPr>
        <p:spPr bwMode="auto">
          <a:xfrm>
            <a:off x="657225" y="2225675"/>
            <a:ext cx="61708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The domain of </a:t>
            </a:r>
            <a:r>
              <a:rPr lang="en-US" sz="2400" i="1" dirty="0"/>
              <a:t>y = </a:t>
            </a:r>
            <a:r>
              <a:rPr lang="en-US" sz="2400" dirty="0" err="1"/>
              <a:t>A</a:t>
            </a:r>
            <a:r>
              <a:rPr lang="en-US" sz="2400" dirty="0" err="1" smtClean="0"/>
              <a:t>rcsin</a:t>
            </a:r>
            <a:r>
              <a:rPr lang="en-US" sz="2400" i="1" dirty="0" smtClean="0"/>
              <a:t> </a:t>
            </a:r>
            <a:r>
              <a:rPr lang="en-US" sz="2400" i="1" dirty="0"/>
              <a:t>x</a:t>
            </a:r>
            <a:r>
              <a:rPr lang="en-US" sz="2400" dirty="0"/>
              <a:t> is </a:t>
            </a:r>
            <a:r>
              <a:rPr lang="en-US" sz="2400" dirty="0" smtClean="0"/>
              <a:t>{x | –1≤ x ≤ 1</a:t>
            </a:r>
            <a:r>
              <a:rPr lang="en-US" sz="2400" dirty="0"/>
              <a:t>}</a:t>
            </a:r>
          </a:p>
        </p:txBody>
      </p:sp>
      <p:sp>
        <p:nvSpPr>
          <p:cNvPr id="161836" name="Text Box 44"/>
          <p:cNvSpPr txBox="1">
            <a:spLocks noChangeArrowheads="1"/>
          </p:cNvSpPr>
          <p:nvPr/>
        </p:nvSpPr>
        <p:spPr bwMode="auto">
          <a:xfrm>
            <a:off x="657225" y="3204678"/>
            <a:ext cx="7345363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/>
              <a:t>Example</a:t>
            </a:r>
            <a:r>
              <a:rPr lang="en-US" sz="2800" dirty="0"/>
              <a:t>:</a:t>
            </a:r>
          </a:p>
          <a:p>
            <a:pPr algn="l">
              <a:spcBef>
                <a:spcPct val="50000"/>
              </a:spcBef>
            </a:pPr>
            <a:r>
              <a:rPr lang="en-US" sz="2800" dirty="0"/>
              <a:t> </a:t>
            </a:r>
          </a:p>
        </p:txBody>
      </p:sp>
      <p:graphicFrame>
        <p:nvGraphicFramePr>
          <p:cNvPr id="161837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350077"/>
              </p:ext>
            </p:extLst>
          </p:nvPr>
        </p:nvGraphicFramePr>
        <p:xfrm>
          <a:off x="682625" y="3598863"/>
          <a:ext cx="25828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" name="Equation" r:id="rId4" imgW="1028700" imgH="342900" progId="Equation.3">
                  <p:embed/>
                </p:oleObj>
              </mc:Choice>
              <mc:Fallback>
                <p:oleObj name="Equation" r:id="rId4" imgW="10287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3598863"/>
                        <a:ext cx="258286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838" name="AutoShape 46"/>
          <p:cNvSpPr>
            <a:spLocks/>
          </p:cNvSpPr>
          <p:nvPr/>
        </p:nvSpPr>
        <p:spPr bwMode="auto">
          <a:xfrm>
            <a:off x="3750876" y="3736179"/>
            <a:ext cx="203200" cy="682625"/>
          </a:xfrm>
          <a:prstGeom prst="rightBrace">
            <a:avLst>
              <a:gd name="adj1" fmla="val 27995"/>
              <a:gd name="adj2" fmla="val 50000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1840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606055"/>
              </p:ext>
            </p:extLst>
          </p:nvPr>
        </p:nvGraphicFramePr>
        <p:xfrm>
          <a:off x="4099113" y="3736179"/>
          <a:ext cx="399415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" name="Equation" r:id="rId6" imgW="2108200" imgH="355600" progId="Equation.3">
                  <p:embed/>
                </p:oleObj>
              </mc:Choice>
              <mc:Fallback>
                <p:oleObj name="Equation" r:id="rId6" imgW="21082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9113" y="3736179"/>
                        <a:ext cx="3994150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41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776848"/>
              </p:ext>
            </p:extLst>
          </p:nvPr>
        </p:nvGraphicFramePr>
        <p:xfrm>
          <a:off x="601663" y="4329113"/>
          <a:ext cx="21986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" name="Equation" r:id="rId8" imgW="876300" imgH="393700" progId="Equation.3">
                  <p:embed/>
                </p:oleObj>
              </mc:Choice>
              <mc:Fallback>
                <p:oleObj name="Equation" r:id="rId8" imgW="876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4329113"/>
                        <a:ext cx="21986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842" name="AutoShape 50"/>
          <p:cNvSpPr>
            <a:spLocks/>
          </p:cNvSpPr>
          <p:nvPr/>
        </p:nvSpPr>
        <p:spPr bwMode="auto">
          <a:xfrm>
            <a:off x="3021873" y="4377968"/>
            <a:ext cx="203200" cy="682625"/>
          </a:xfrm>
          <a:prstGeom prst="rightBrace">
            <a:avLst>
              <a:gd name="adj1" fmla="val 27995"/>
              <a:gd name="adj2" fmla="val 50000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1843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949188"/>
              </p:ext>
            </p:extLst>
          </p:nvPr>
        </p:nvGraphicFramePr>
        <p:xfrm>
          <a:off x="3370263" y="4430059"/>
          <a:ext cx="13970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" name="Equation" r:id="rId10" imgW="736600" imgH="393700" progId="Equation.3">
                  <p:embed/>
                </p:oleObj>
              </mc:Choice>
              <mc:Fallback>
                <p:oleObj name="Equation" r:id="rId10" imgW="736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263" y="4430059"/>
                        <a:ext cx="13970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1847" name="Group 55"/>
          <p:cNvGrpSpPr>
            <a:grpSpLocks/>
          </p:cNvGrpSpPr>
          <p:nvPr/>
        </p:nvGrpSpPr>
        <p:grpSpPr bwMode="auto">
          <a:xfrm>
            <a:off x="1309301" y="5060593"/>
            <a:ext cx="6303963" cy="720725"/>
            <a:chOff x="991" y="3504"/>
            <a:chExt cx="3971" cy="454"/>
          </a:xfrm>
        </p:grpSpPr>
        <p:sp>
          <p:nvSpPr>
            <p:cNvPr id="161845" name="Text Box 53"/>
            <p:cNvSpPr txBox="1">
              <a:spLocks noChangeArrowheads="1"/>
            </p:cNvSpPr>
            <p:nvPr/>
          </p:nvSpPr>
          <p:spPr bwMode="auto">
            <a:xfrm>
              <a:off x="1176" y="3708"/>
              <a:ext cx="37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>
                  <a:solidFill>
                    <a:srgbClr val="000000"/>
                  </a:solidFill>
                </a:rPr>
                <a:t>This is another way to write </a:t>
              </a:r>
              <a:r>
                <a:rPr lang="en-US" sz="2000" dirty="0" err="1">
                  <a:solidFill>
                    <a:srgbClr val="000000"/>
                  </a:solidFill>
                </a:rPr>
                <a:t>A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rcsin</a:t>
              </a:r>
              <a:r>
                <a:rPr lang="en-US" sz="20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i="1" dirty="0">
                  <a:solidFill>
                    <a:srgbClr val="000000"/>
                  </a:solidFill>
                </a:rPr>
                <a:t>x</a:t>
              </a:r>
              <a:r>
                <a:rPr lang="en-US" sz="2000" dirty="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161846" name="Freeform 54"/>
            <p:cNvSpPr>
              <a:spLocks/>
            </p:cNvSpPr>
            <p:nvPr/>
          </p:nvSpPr>
          <p:spPr bwMode="auto">
            <a:xfrm>
              <a:off x="991" y="3504"/>
              <a:ext cx="201" cy="338"/>
            </a:xfrm>
            <a:custGeom>
              <a:avLst/>
              <a:gdLst>
                <a:gd name="T0" fmla="*/ 0 w 165"/>
                <a:gd name="T1" fmla="*/ 0 h 201"/>
                <a:gd name="T2" fmla="*/ 0 w 165"/>
                <a:gd name="T3" fmla="*/ 201 h 201"/>
                <a:gd name="T4" fmla="*/ 165 w 165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5" h="201">
                  <a:moveTo>
                    <a:pt x="0" y="0"/>
                  </a:moveTo>
                  <a:lnTo>
                    <a:pt x="0" y="201"/>
                  </a:lnTo>
                  <a:lnTo>
                    <a:pt x="165" y="20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61848" name="Rectangle 56"/>
          <p:cNvSpPr>
            <a:spLocks noChangeArrowheads="1"/>
          </p:cNvSpPr>
          <p:nvPr/>
        </p:nvSpPr>
        <p:spPr bwMode="auto">
          <a:xfrm>
            <a:off x="657225" y="2751138"/>
            <a:ext cx="64147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The range of </a:t>
            </a:r>
            <a:r>
              <a:rPr lang="en-US" sz="2400" i="1" dirty="0"/>
              <a:t>y = </a:t>
            </a:r>
            <a:r>
              <a:rPr lang="en-US" sz="2400" dirty="0" err="1"/>
              <a:t>A</a:t>
            </a:r>
            <a:r>
              <a:rPr lang="en-US" sz="2400" dirty="0" err="1" smtClean="0"/>
              <a:t>rcsin</a:t>
            </a:r>
            <a:r>
              <a:rPr lang="en-US" sz="2400" i="1" dirty="0" smtClean="0"/>
              <a:t> </a:t>
            </a:r>
            <a:r>
              <a:rPr lang="en-US" sz="2400" i="1" dirty="0"/>
              <a:t>x</a:t>
            </a:r>
            <a:r>
              <a:rPr lang="en-US" sz="2400" dirty="0"/>
              <a:t> is </a:t>
            </a:r>
            <a:r>
              <a:rPr lang="en-US" sz="2400" dirty="0" smtClean="0"/>
              <a:t>{ y | –</a:t>
            </a:r>
            <a:r>
              <a:rPr lang="en-US" sz="2400" dirty="0">
                <a:sym typeface="Symbol" charset="0"/>
              </a:rPr>
              <a:t>/2 </a:t>
            </a:r>
            <a:r>
              <a:rPr lang="en-US" sz="2400" dirty="0" smtClean="0">
                <a:sym typeface="Symbol" charset="0"/>
              </a:rPr>
              <a:t>≤ y ≤ </a:t>
            </a:r>
            <a:r>
              <a:rPr lang="en-US" sz="2400" dirty="0">
                <a:sym typeface="Symbol" charset="0"/>
              </a:rPr>
              <a:t>/</a:t>
            </a:r>
            <a:r>
              <a:rPr lang="en-US" sz="2400" dirty="0" smtClean="0">
                <a:sym typeface="Symbol" charset="0"/>
              </a:rPr>
              <a:t>2</a:t>
            </a:r>
            <a:r>
              <a:rPr lang="en-US" sz="2400" dirty="0">
                <a:sym typeface="Symbol" charset="0"/>
              </a:rPr>
              <a:t>}</a:t>
            </a:r>
          </a:p>
        </p:txBody>
      </p:sp>
      <p:graphicFrame>
        <p:nvGraphicFramePr>
          <p:cNvPr id="21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92782"/>
              </p:ext>
            </p:extLst>
          </p:nvPr>
        </p:nvGraphicFramePr>
        <p:xfrm>
          <a:off x="3182551" y="3567113"/>
          <a:ext cx="6699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" name="Equation" r:id="rId12" imgW="266700" imgH="355600" progId="Equation.3">
                  <p:embed/>
                </p:oleObj>
              </mc:Choice>
              <mc:Fallback>
                <p:oleObj name="Equation" r:id="rId12" imgW="2667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551" y="3567113"/>
                        <a:ext cx="66992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976543"/>
              </p:ext>
            </p:extLst>
          </p:nvPr>
        </p:nvGraphicFramePr>
        <p:xfrm>
          <a:off x="2667000" y="4410075"/>
          <a:ext cx="4476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" name="Equation" r:id="rId14" imgW="177800" imgH="355600" progId="Equation.3">
                  <p:embed/>
                </p:oleObj>
              </mc:Choice>
              <mc:Fallback>
                <p:oleObj name="Equation" r:id="rId14" imgW="177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410075"/>
                        <a:ext cx="44767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0182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35" grpId="0" build="p" autoUpdateAnimBg="0"/>
      <p:bldP spid="161836" grpId="0" autoUpdateAnimBg="0"/>
      <p:bldP spid="161838" grpId="0" animBg="1"/>
      <p:bldP spid="161842" grpId="0" animBg="1"/>
      <p:bldP spid="16184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7467600"/>
            <a:ext cx="2552700" cy="1143000"/>
          </a:xfrm>
        </p:spPr>
        <p:txBody>
          <a:bodyPr/>
          <a:lstStyle/>
          <a:p>
            <a:r>
              <a:rPr lang="en-US" sz="800">
                <a:solidFill>
                  <a:schemeClr val="tx1"/>
                </a:solidFill>
                <a:cs typeface="Times New Roman" charset="0"/>
              </a:rPr>
              <a:t>Inverse Cosine Function</a:t>
            </a:r>
          </a:p>
        </p:txBody>
      </p:sp>
      <p:sp>
        <p:nvSpPr>
          <p:cNvPr id="3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by Houghton Mifflin Company, Inc. All rights reserved.</a:t>
            </a:r>
            <a:endParaRPr lang="en-US" sz="14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BC66-2A85-994A-9E78-C58969DD7C65}" type="slidenum">
              <a:rPr lang="en-US"/>
              <a:pPr/>
              <a:t>5</a:t>
            </a:fld>
            <a:endParaRPr lang="en-US"/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627063" y="530225"/>
            <a:ext cx="6024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CA" sz="2800" b="1"/>
              <a:t>Inverse Cosine Function</a:t>
            </a:r>
          </a:p>
        </p:txBody>
      </p:sp>
      <p:sp>
        <p:nvSpPr>
          <p:cNvPr id="163872" name="Text Box 32"/>
          <p:cNvSpPr txBox="1">
            <a:spLocks noChangeArrowheads="1"/>
          </p:cNvSpPr>
          <p:nvPr/>
        </p:nvSpPr>
        <p:spPr bwMode="auto">
          <a:xfrm>
            <a:off x="2719388" y="4661695"/>
            <a:ext cx="2979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</a:rPr>
              <a:t>Cos </a:t>
            </a:r>
            <a:r>
              <a:rPr lang="en-US" sz="2000" i="1" dirty="0">
                <a:solidFill>
                  <a:srgbClr val="000000"/>
                </a:solidFill>
              </a:rPr>
              <a:t>x</a:t>
            </a:r>
            <a:r>
              <a:rPr lang="en-US" sz="2000" dirty="0">
                <a:solidFill>
                  <a:srgbClr val="000000"/>
                </a:solidFill>
              </a:rPr>
              <a:t> has an inverse function on this interval.</a:t>
            </a:r>
          </a:p>
        </p:txBody>
      </p:sp>
      <p:sp>
        <p:nvSpPr>
          <p:cNvPr id="163878" name="Text Box 38"/>
          <p:cNvSpPr txBox="1">
            <a:spLocks noChangeArrowheads="1"/>
          </p:cNvSpPr>
          <p:nvPr/>
        </p:nvSpPr>
        <p:spPr bwMode="auto">
          <a:xfrm>
            <a:off x="627063" y="1422400"/>
            <a:ext cx="7997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i="1"/>
              <a:t>f</a:t>
            </a:r>
            <a:r>
              <a:rPr lang="en-US" sz="2800"/>
              <a:t>(</a:t>
            </a:r>
            <a:r>
              <a:rPr lang="en-US" sz="2800" i="1"/>
              <a:t>x</a:t>
            </a:r>
            <a:r>
              <a:rPr lang="en-US" sz="2800"/>
              <a:t>) = cos </a:t>
            </a:r>
            <a:r>
              <a:rPr lang="en-US" sz="2800" i="1"/>
              <a:t>x</a:t>
            </a:r>
            <a:r>
              <a:rPr lang="en-US" sz="2800"/>
              <a:t> must be restricted to find its inverse.</a:t>
            </a:r>
          </a:p>
        </p:txBody>
      </p:sp>
      <p:grpSp>
        <p:nvGrpSpPr>
          <p:cNvPr id="163954" name="Group 114"/>
          <p:cNvGrpSpPr>
            <a:grpSpLocks/>
          </p:cNvGrpSpPr>
          <p:nvPr/>
        </p:nvGrpSpPr>
        <p:grpSpPr bwMode="auto">
          <a:xfrm>
            <a:off x="1150938" y="2422525"/>
            <a:ext cx="6707187" cy="1800225"/>
            <a:chOff x="725" y="1868"/>
            <a:chExt cx="4225" cy="1134"/>
          </a:xfrm>
        </p:grpSpPr>
        <p:sp>
          <p:nvSpPr>
            <p:cNvPr id="163909" name="Rectangle 69"/>
            <p:cNvSpPr>
              <a:spLocks noChangeArrowheads="1"/>
            </p:cNvSpPr>
            <p:nvPr/>
          </p:nvSpPr>
          <p:spPr bwMode="auto">
            <a:xfrm>
              <a:off x="2011" y="1868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CA" i="1"/>
                <a:t>y</a:t>
              </a:r>
              <a:endParaRPr lang="en-US" i="1"/>
            </a:p>
          </p:txBody>
        </p:sp>
        <p:graphicFrame>
          <p:nvGraphicFramePr>
            <p:cNvPr id="163911" name="Object 71"/>
            <p:cNvGraphicFramePr>
              <a:graphicFrameLocks noChangeAspect="1"/>
            </p:cNvGraphicFramePr>
            <p:nvPr/>
          </p:nvGraphicFramePr>
          <p:xfrm>
            <a:off x="1140" y="2361"/>
            <a:ext cx="240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9" name="Equation" r:id="rId4" imgW="254287" imgH="140036" progId="Equation.3">
                    <p:embed/>
                  </p:oleObj>
                </mc:Choice>
                <mc:Fallback>
                  <p:oleObj name="Equation" r:id="rId4" imgW="254287" imgH="14003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0" y="2361"/>
                          <a:ext cx="240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13" name="Object 73"/>
            <p:cNvGraphicFramePr>
              <a:graphicFrameLocks noChangeAspect="1"/>
            </p:cNvGraphicFramePr>
            <p:nvPr/>
          </p:nvGraphicFramePr>
          <p:xfrm>
            <a:off x="3879" y="2316"/>
            <a:ext cx="21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0" name="Equation" r:id="rId6" imgW="228798" imgH="178042" progId="Equation.3">
                    <p:embed/>
                  </p:oleObj>
                </mc:Choice>
                <mc:Fallback>
                  <p:oleObj name="Equation" r:id="rId6" imgW="228798" imgH="1780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9" y="2316"/>
                          <a:ext cx="21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15" name="Object 75"/>
            <p:cNvGraphicFramePr>
              <a:graphicFrameLocks noChangeAspect="1"/>
            </p:cNvGraphicFramePr>
            <p:nvPr/>
          </p:nvGraphicFramePr>
          <p:xfrm>
            <a:off x="3038" y="2345"/>
            <a:ext cx="132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1" name="Equation" r:id="rId8" imgW="140097" imgH="140097" progId="Equation.3">
                    <p:embed/>
                  </p:oleObj>
                </mc:Choice>
                <mc:Fallback>
                  <p:oleObj name="Equation" r:id="rId8" imgW="140097" imgH="14009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8" y="2345"/>
                          <a:ext cx="132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18" name="Object 78"/>
            <p:cNvGraphicFramePr>
              <a:graphicFrameLocks noChangeAspect="1"/>
            </p:cNvGraphicFramePr>
            <p:nvPr/>
          </p:nvGraphicFramePr>
          <p:xfrm>
            <a:off x="1891" y="2836"/>
            <a:ext cx="166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2" name="Equation" r:id="rId10" imgW="203420" imgH="165353" progId="Equation.3">
                    <p:embed/>
                  </p:oleObj>
                </mc:Choice>
                <mc:Fallback>
                  <p:oleObj name="Equation" r:id="rId10" imgW="203420" imgH="16535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1" y="2836"/>
                          <a:ext cx="166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19" name="Object 79"/>
            <p:cNvGraphicFramePr>
              <a:graphicFrameLocks noChangeAspect="1"/>
            </p:cNvGraphicFramePr>
            <p:nvPr/>
          </p:nvGraphicFramePr>
          <p:xfrm>
            <a:off x="1975" y="2150"/>
            <a:ext cx="72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3" name="Equation" r:id="rId12" imgW="89104" imgH="165138" progId="Equation.3">
                    <p:embed/>
                  </p:oleObj>
                </mc:Choice>
                <mc:Fallback>
                  <p:oleObj name="Equation" r:id="rId12" imgW="89104" imgH="16513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5" y="2150"/>
                          <a:ext cx="72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20" name="Rectangle 80"/>
            <p:cNvSpPr>
              <a:spLocks noChangeArrowheads="1"/>
            </p:cNvSpPr>
            <p:nvPr/>
          </p:nvSpPr>
          <p:spPr bwMode="auto">
            <a:xfrm>
              <a:off x="4749" y="233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CA" i="1"/>
                <a:t>x</a:t>
              </a:r>
              <a:endParaRPr lang="en-US" i="1"/>
            </a:p>
          </p:txBody>
        </p:sp>
        <p:graphicFrame>
          <p:nvGraphicFramePr>
            <p:cNvPr id="163921" name="Object 81"/>
            <p:cNvGraphicFramePr>
              <a:graphicFrameLocks noChangeAspect="1"/>
            </p:cNvGraphicFramePr>
            <p:nvPr/>
          </p:nvGraphicFramePr>
          <p:xfrm>
            <a:off x="2337" y="2627"/>
            <a:ext cx="72" cy="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4" name="Equation" r:id="rId14" imgW="114548" imgH="216016" progId="Equation.3">
                    <p:embed/>
                  </p:oleObj>
                </mc:Choice>
                <mc:Fallback>
                  <p:oleObj name="Equation" r:id="rId14" imgW="114548" imgH="21601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7" y="2627"/>
                          <a:ext cx="72" cy="1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22" name="Freeform 82"/>
            <p:cNvSpPr>
              <a:spLocks/>
            </p:cNvSpPr>
            <p:nvPr/>
          </p:nvSpPr>
          <p:spPr bwMode="auto">
            <a:xfrm>
              <a:off x="2181" y="1982"/>
              <a:ext cx="1" cy="1020"/>
            </a:xfrm>
            <a:custGeom>
              <a:avLst/>
              <a:gdLst>
                <a:gd name="T0" fmla="*/ 0 w 1"/>
                <a:gd name="T1" fmla="*/ 1908 h 1908"/>
                <a:gd name="T2" fmla="*/ 1 w 1"/>
                <a:gd name="T3" fmla="*/ 0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908">
                  <a:moveTo>
                    <a:pt x="0" y="1908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3" name="Freeform 83"/>
            <p:cNvSpPr>
              <a:spLocks/>
            </p:cNvSpPr>
            <p:nvPr/>
          </p:nvSpPr>
          <p:spPr bwMode="auto">
            <a:xfrm>
              <a:off x="729" y="2574"/>
              <a:ext cx="4100" cy="1"/>
            </a:xfrm>
            <a:custGeom>
              <a:avLst/>
              <a:gdLst>
                <a:gd name="T0" fmla="*/ 0 w 4100"/>
                <a:gd name="T1" fmla="*/ 1 h 1"/>
                <a:gd name="T2" fmla="*/ 4100 w 410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100" h="1">
                  <a:moveTo>
                    <a:pt x="0" y="1"/>
                  </a:moveTo>
                  <a:lnTo>
                    <a:pt x="4100" y="0"/>
                  </a:ln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4" name="Line 84"/>
            <p:cNvSpPr>
              <a:spLocks noChangeShapeType="1"/>
            </p:cNvSpPr>
            <p:nvPr/>
          </p:nvSpPr>
          <p:spPr bwMode="auto">
            <a:xfrm>
              <a:off x="2061" y="2230"/>
              <a:ext cx="227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5" name="Line 85"/>
            <p:cNvSpPr>
              <a:spLocks noChangeShapeType="1"/>
            </p:cNvSpPr>
            <p:nvPr/>
          </p:nvSpPr>
          <p:spPr bwMode="auto">
            <a:xfrm>
              <a:off x="2061" y="2914"/>
              <a:ext cx="227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6" name="Line 86"/>
            <p:cNvSpPr>
              <a:spLocks noChangeShapeType="1"/>
            </p:cNvSpPr>
            <p:nvPr/>
          </p:nvSpPr>
          <p:spPr bwMode="auto">
            <a:xfrm>
              <a:off x="1727" y="2501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7" name="Line 87"/>
            <p:cNvSpPr>
              <a:spLocks noChangeShapeType="1"/>
            </p:cNvSpPr>
            <p:nvPr/>
          </p:nvSpPr>
          <p:spPr bwMode="auto">
            <a:xfrm>
              <a:off x="1277" y="2501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8" name="Line 88"/>
            <p:cNvSpPr>
              <a:spLocks noChangeShapeType="1"/>
            </p:cNvSpPr>
            <p:nvPr/>
          </p:nvSpPr>
          <p:spPr bwMode="auto">
            <a:xfrm>
              <a:off x="821" y="2501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9" name="Line 89"/>
            <p:cNvSpPr>
              <a:spLocks noChangeShapeType="1"/>
            </p:cNvSpPr>
            <p:nvPr/>
          </p:nvSpPr>
          <p:spPr bwMode="auto">
            <a:xfrm>
              <a:off x="4449" y="2489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0" name="Line 90"/>
            <p:cNvSpPr>
              <a:spLocks noChangeShapeType="1"/>
            </p:cNvSpPr>
            <p:nvPr/>
          </p:nvSpPr>
          <p:spPr bwMode="auto">
            <a:xfrm>
              <a:off x="3999" y="2489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1" name="Line 91"/>
            <p:cNvSpPr>
              <a:spLocks noChangeShapeType="1"/>
            </p:cNvSpPr>
            <p:nvPr/>
          </p:nvSpPr>
          <p:spPr bwMode="auto">
            <a:xfrm>
              <a:off x="3543" y="2489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2" name="Line 92"/>
            <p:cNvSpPr>
              <a:spLocks noChangeShapeType="1"/>
            </p:cNvSpPr>
            <p:nvPr/>
          </p:nvSpPr>
          <p:spPr bwMode="auto">
            <a:xfrm>
              <a:off x="3099" y="2489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3" name="Line 93"/>
            <p:cNvSpPr>
              <a:spLocks noChangeShapeType="1"/>
            </p:cNvSpPr>
            <p:nvPr/>
          </p:nvSpPr>
          <p:spPr bwMode="auto">
            <a:xfrm>
              <a:off x="2643" y="2489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5" name="Freeform 95"/>
            <p:cNvSpPr>
              <a:spLocks/>
            </p:cNvSpPr>
            <p:nvPr/>
          </p:nvSpPr>
          <p:spPr bwMode="auto">
            <a:xfrm>
              <a:off x="2165" y="2222"/>
              <a:ext cx="1387" cy="696"/>
            </a:xfrm>
            <a:custGeom>
              <a:avLst/>
              <a:gdLst>
                <a:gd name="T0" fmla="*/ 0 w 1387"/>
                <a:gd name="T1" fmla="*/ 0 h 696"/>
                <a:gd name="T2" fmla="*/ 968 w 1387"/>
                <a:gd name="T3" fmla="*/ 688 h 696"/>
                <a:gd name="T4" fmla="*/ 1387 w 1387"/>
                <a:gd name="T5" fmla="*/ 321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7" h="696">
                  <a:moveTo>
                    <a:pt x="0" y="0"/>
                  </a:moveTo>
                  <a:cubicBezTo>
                    <a:pt x="214" y="3"/>
                    <a:pt x="751" y="696"/>
                    <a:pt x="968" y="688"/>
                  </a:cubicBezTo>
                  <a:cubicBezTo>
                    <a:pt x="1185" y="680"/>
                    <a:pt x="1303" y="413"/>
                    <a:pt x="1387" y="321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6" name="Freeform 96"/>
            <p:cNvSpPr>
              <a:spLocks/>
            </p:cNvSpPr>
            <p:nvPr/>
          </p:nvSpPr>
          <p:spPr bwMode="auto">
            <a:xfrm>
              <a:off x="725" y="2222"/>
              <a:ext cx="1453" cy="704"/>
            </a:xfrm>
            <a:custGeom>
              <a:avLst/>
              <a:gdLst>
                <a:gd name="T0" fmla="*/ 0 w 1453"/>
                <a:gd name="T1" fmla="*/ 240 h 704"/>
                <a:gd name="T2" fmla="*/ 560 w 1453"/>
                <a:gd name="T3" fmla="*/ 704 h 704"/>
                <a:gd name="T4" fmla="*/ 1453 w 1453"/>
                <a:gd name="T5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3" h="704">
                  <a:moveTo>
                    <a:pt x="0" y="240"/>
                  </a:moveTo>
                  <a:cubicBezTo>
                    <a:pt x="104" y="352"/>
                    <a:pt x="336" y="704"/>
                    <a:pt x="560" y="704"/>
                  </a:cubicBezTo>
                  <a:cubicBezTo>
                    <a:pt x="784" y="704"/>
                    <a:pt x="1213" y="0"/>
                    <a:pt x="1453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7" name="Freeform 97"/>
            <p:cNvSpPr>
              <a:spLocks/>
            </p:cNvSpPr>
            <p:nvPr/>
          </p:nvSpPr>
          <p:spPr bwMode="auto">
            <a:xfrm>
              <a:off x="3543" y="2198"/>
              <a:ext cx="1150" cy="624"/>
            </a:xfrm>
            <a:custGeom>
              <a:avLst/>
              <a:gdLst>
                <a:gd name="T0" fmla="*/ 0 w 1150"/>
                <a:gd name="T1" fmla="*/ 357 h 624"/>
                <a:gd name="T2" fmla="*/ 438 w 1150"/>
                <a:gd name="T3" fmla="*/ 8 h 624"/>
                <a:gd name="T4" fmla="*/ 1150 w 1150"/>
                <a:gd name="T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0" h="624">
                  <a:moveTo>
                    <a:pt x="0" y="357"/>
                  </a:moveTo>
                  <a:cubicBezTo>
                    <a:pt x="60" y="281"/>
                    <a:pt x="278" y="0"/>
                    <a:pt x="438" y="8"/>
                  </a:cubicBezTo>
                  <a:cubicBezTo>
                    <a:pt x="598" y="16"/>
                    <a:pt x="1094" y="580"/>
                    <a:pt x="1150" y="62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3938" name="Group 98"/>
            <p:cNvGrpSpPr>
              <a:grpSpLocks/>
            </p:cNvGrpSpPr>
            <p:nvPr/>
          </p:nvGrpSpPr>
          <p:grpSpPr bwMode="auto">
            <a:xfrm>
              <a:off x="2568" y="1968"/>
              <a:ext cx="794" cy="400"/>
              <a:chOff x="3219" y="2704"/>
              <a:chExt cx="794" cy="400"/>
            </a:xfrm>
          </p:grpSpPr>
          <p:sp>
            <p:nvSpPr>
              <p:cNvPr id="163939" name="Rectangle 99"/>
              <p:cNvSpPr>
                <a:spLocks noChangeArrowheads="1"/>
              </p:cNvSpPr>
              <p:nvPr/>
            </p:nvSpPr>
            <p:spPr bwMode="auto">
              <a:xfrm>
                <a:off x="3219" y="2704"/>
                <a:ext cx="79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CA" i="1">
                    <a:solidFill>
                      <a:srgbClr val="FF0000"/>
                    </a:solidFill>
                  </a:rPr>
                  <a:t>y</a:t>
                </a:r>
                <a:r>
                  <a:rPr lang="en-CA">
                    <a:solidFill>
                      <a:srgbClr val="FF0000"/>
                    </a:solidFill>
                  </a:rPr>
                  <a:t> = cos </a:t>
                </a:r>
                <a:r>
                  <a:rPr lang="en-CA" i="1">
                    <a:solidFill>
                      <a:srgbClr val="FF0000"/>
                    </a:solidFill>
                  </a:rPr>
                  <a:t>x</a:t>
                </a:r>
                <a:endParaRPr lang="en-US" i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63940" name="Line 100"/>
              <p:cNvSpPr>
                <a:spLocks noChangeShapeType="1"/>
              </p:cNvSpPr>
              <p:nvPr/>
            </p:nvSpPr>
            <p:spPr bwMode="auto">
              <a:xfrm flipH="1">
                <a:off x="3368" y="2920"/>
                <a:ext cx="152" cy="18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3946" name="Group 106"/>
          <p:cNvGrpSpPr>
            <a:grpSpLocks/>
          </p:cNvGrpSpPr>
          <p:nvPr/>
        </p:nvGrpSpPr>
        <p:grpSpPr bwMode="auto">
          <a:xfrm>
            <a:off x="3457575" y="3060700"/>
            <a:ext cx="1550988" cy="1601788"/>
            <a:chOff x="2183" y="2270"/>
            <a:chExt cx="935" cy="1009"/>
          </a:xfrm>
        </p:grpSpPr>
        <p:sp>
          <p:nvSpPr>
            <p:cNvPr id="163943" name="Line 103"/>
            <p:cNvSpPr>
              <a:spLocks noChangeShapeType="1"/>
            </p:cNvSpPr>
            <p:nvPr/>
          </p:nvSpPr>
          <p:spPr bwMode="auto">
            <a:xfrm flipH="1">
              <a:off x="3118" y="2954"/>
              <a:ext cx="0" cy="2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4" name="Line 104"/>
            <p:cNvSpPr>
              <a:spLocks noChangeShapeType="1"/>
            </p:cNvSpPr>
            <p:nvPr/>
          </p:nvSpPr>
          <p:spPr bwMode="auto">
            <a:xfrm>
              <a:off x="2183" y="2270"/>
              <a:ext cx="1" cy="9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5" name="AutoShape 105"/>
            <p:cNvSpPr>
              <a:spLocks/>
            </p:cNvSpPr>
            <p:nvPr/>
          </p:nvSpPr>
          <p:spPr bwMode="auto">
            <a:xfrm rot="16200000" flipH="1">
              <a:off x="2624" y="2808"/>
              <a:ext cx="32" cy="909"/>
            </a:xfrm>
            <a:prstGeom prst="rightBrace">
              <a:avLst>
                <a:gd name="adj1" fmla="val 236719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53" name="Freeform 113"/>
          <p:cNvSpPr>
            <a:spLocks/>
          </p:cNvSpPr>
          <p:nvPr/>
        </p:nvSpPr>
        <p:spPr bwMode="auto">
          <a:xfrm>
            <a:off x="3457575" y="2981325"/>
            <a:ext cx="1552575" cy="1093788"/>
          </a:xfrm>
          <a:custGeom>
            <a:avLst/>
            <a:gdLst>
              <a:gd name="T0" fmla="*/ 0 w 978"/>
              <a:gd name="T1" fmla="*/ 0 h 689"/>
              <a:gd name="T2" fmla="*/ 162 w 978"/>
              <a:gd name="T3" fmla="*/ 78 h 689"/>
              <a:gd name="T4" fmla="*/ 306 w 978"/>
              <a:gd name="T5" fmla="*/ 198 h 689"/>
              <a:gd name="T6" fmla="*/ 546 w 978"/>
              <a:gd name="T7" fmla="*/ 426 h 689"/>
              <a:gd name="T8" fmla="*/ 792 w 978"/>
              <a:gd name="T9" fmla="*/ 618 h 689"/>
              <a:gd name="T10" fmla="*/ 906 w 978"/>
              <a:gd name="T11" fmla="*/ 678 h 689"/>
              <a:gd name="T12" fmla="*/ 978 w 978"/>
              <a:gd name="T13" fmla="*/ 684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8" h="689">
                <a:moveTo>
                  <a:pt x="0" y="0"/>
                </a:moveTo>
                <a:cubicBezTo>
                  <a:pt x="27" y="13"/>
                  <a:pt x="111" y="45"/>
                  <a:pt x="162" y="78"/>
                </a:cubicBezTo>
                <a:cubicBezTo>
                  <a:pt x="213" y="111"/>
                  <a:pt x="242" y="140"/>
                  <a:pt x="306" y="198"/>
                </a:cubicBezTo>
                <a:cubicBezTo>
                  <a:pt x="370" y="256"/>
                  <a:pt x="465" y="356"/>
                  <a:pt x="546" y="426"/>
                </a:cubicBezTo>
                <a:cubicBezTo>
                  <a:pt x="627" y="496"/>
                  <a:pt x="732" y="576"/>
                  <a:pt x="792" y="618"/>
                </a:cubicBezTo>
                <a:cubicBezTo>
                  <a:pt x="852" y="660"/>
                  <a:pt x="875" y="667"/>
                  <a:pt x="906" y="678"/>
                </a:cubicBezTo>
                <a:cubicBezTo>
                  <a:pt x="937" y="689"/>
                  <a:pt x="957" y="686"/>
                  <a:pt x="978" y="684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5" name="Line 115"/>
          <p:cNvSpPr>
            <a:spLocks noChangeShapeType="1"/>
          </p:cNvSpPr>
          <p:nvPr/>
        </p:nvSpPr>
        <p:spPr bwMode="auto">
          <a:xfrm>
            <a:off x="1179300" y="3328208"/>
            <a:ext cx="6429375" cy="14288"/>
          </a:xfrm>
          <a:prstGeom prst="line">
            <a:avLst/>
          </a:prstGeom>
          <a:noFill/>
          <a:ln w="38100">
            <a:solidFill>
              <a:srgbClr val="0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4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2" grpId="0" autoUpdateAnimBg="0"/>
      <p:bldP spid="163878" grpId="0" autoUpdateAnimBg="0"/>
      <p:bldP spid="163953" grpId="0" animBg="1"/>
      <p:bldP spid="1639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7467600"/>
            <a:ext cx="2552700" cy="1143000"/>
          </a:xfrm>
        </p:spPr>
        <p:txBody>
          <a:bodyPr/>
          <a:lstStyle/>
          <a:p>
            <a:r>
              <a:rPr lang="en-US" sz="800">
                <a:solidFill>
                  <a:schemeClr val="tx1"/>
                </a:solidFill>
                <a:cs typeface="Times New Roman" charset="0"/>
              </a:rPr>
              <a:t>Inverse Cosine Function</a:t>
            </a: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by Houghton Mifflin Company, Inc. All rights reserved.</a:t>
            </a:r>
            <a:endParaRPr lang="en-US" sz="14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6309-F5FB-8F4B-B358-654127F67D96}" type="slidenum">
              <a:rPr lang="en-US"/>
              <a:pPr/>
              <a:t>6</a:t>
            </a:fld>
            <a:endParaRPr lang="en-US"/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632993" y="405434"/>
            <a:ext cx="73453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/>
              <a:t>The </a:t>
            </a:r>
            <a:r>
              <a:rPr lang="en-US" sz="2800" b="1" dirty="0"/>
              <a:t>inverse cosine function</a:t>
            </a:r>
            <a:r>
              <a:rPr lang="en-US" sz="2800" dirty="0"/>
              <a:t> is defined by</a:t>
            </a:r>
          </a:p>
          <a:p>
            <a:pPr algn="l"/>
            <a:r>
              <a:rPr lang="en-US" sz="2800" dirty="0"/>
              <a:t>	</a:t>
            </a:r>
            <a:r>
              <a:rPr lang="en-US" sz="2800" i="1" dirty="0"/>
              <a:t>y</a:t>
            </a:r>
            <a:r>
              <a:rPr lang="en-US" sz="2800" dirty="0"/>
              <a:t> = </a:t>
            </a:r>
            <a:r>
              <a:rPr lang="en-US" sz="2800" dirty="0" err="1"/>
              <a:t>A</a:t>
            </a:r>
            <a:r>
              <a:rPr lang="en-US" sz="2800" dirty="0" err="1" smtClean="0"/>
              <a:t>rccos</a:t>
            </a:r>
            <a:r>
              <a:rPr lang="en-US" sz="2800" dirty="0" smtClean="0"/>
              <a:t> </a:t>
            </a:r>
            <a:r>
              <a:rPr lang="en-US" sz="2800" i="1" dirty="0"/>
              <a:t>x</a:t>
            </a:r>
            <a:r>
              <a:rPr lang="en-US" sz="2800" dirty="0"/>
              <a:t>	    if and only if	C</a:t>
            </a:r>
            <a:r>
              <a:rPr lang="en-US" sz="2800" dirty="0" smtClean="0"/>
              <a:t>os </a:t>
            </a:r>
            <a:r>
              <a:rPr lang="en-US" sz="2800" i="1" dirty="0"/>
              <a:t>y</a:t>
            </a:r>
            <a:r>
              <a:rPr lang="en-US" sz="2800" dirty="0"/>
              <a:t> = </a:t>
            </a:r>
            <a:r>
              <a:rPr lang="en-US" sz="2800" i="1" dirty="0"/>
              <a:t>x</a:t>
            </a:r>
            <a:r>
              <a:rPr lang="en-US" sz="2800" dirty="0"/>
              <a:t>. </a:t>
            </a:r>
          </a:p>
        </p:txBody>
      </p:sp>
      <p:grpSp>
        <p:nvGrpSpPr>
          <p:cNvPr id="167940" name="Group 4"/>
          <p:cNvGrpSpPr>
            <a:grpSpLocks/>
          </p:cNvGrpSpPr>
          <p:nvPr/>
        </p:nvGrpSpPr>
        <p:grpSpPr bwMode="auto">
          <a:xfrm>
            <a:off x="1711325" y="1312011"/>
            <a:ext cx="3243263" cy="503238"/>
            <a:chOff x="1024" y="1042"/>
            <a:chExt cx="2043" cy="317"/>
          </a:xfrm>
        </p:grpSpPr>
        <p:sp>
          <p:nvSpPr>
            <p:cNvPr id="167941" name="Text Box 5"/>
            <p:cNvSpPr txBox="1">
              <a:spLocks noChangeArrowheads="1"/>
            </p:cNvSpPr>
            <p:nvPr/>
          </p:nvSpPr>
          <p:spPr bwMode="auto">
            <a:xfrm>
              <a:off x="1119" y="1109"/>
              <a:ext cx="19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>
                  <a:solidFill>
                    <a:srgbClr val="FF0000"/>
                  </a:solidFill>
                </a:rPr>
                <a:t>  Angle whose cosine is </a:t>
              </a:r>
              <a:r>
                <a:rPr lang="en-US" sz="2000" i="1" dirty="0">
                  <a:solidFill>
                    <a:srgbClr val="FF0000"/>
                  </a:solidFill>
                </a:rPr>
                <a:t>x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67942" name="Freeform 6"/>
            <p:cNvSpPr>
              <a:spLocks/>
            </p:cNvSpPr>
            <p:nvPr/>
          </p:nvSpPr>
          <p:spPr bwMode="auto">
            <a:xfrm>
              <a:off x="1024" y="1042"/>
              <a:ext cx="165" cy="201"/>
            </a:xfrm>
            <a:custGeom>
              <a:avLst/>
              <a:gdLst>
                <a:gd name="T0" fmla="*/ 0 w 165"/>
                <a:gd name="T1" fmla="*/ 0 h 201"/>
                <a:gd name="T2" fmla="*/ 0 w 165"/>
                <a:gd name="T3" fmla="*/ 201 h 201"/>
                <a:gd name="T4" fmla="*/ 165 w 165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5" h="201">
                  <a:moveTo>
                    <a:pt x="0" y="0"/>
                  </a:moveTo>
                  <a:lnTo>
                    <a:pt x="0" y="201"/>
                  </a:lnTo>
                  <a:lnTo>
                    <a:pt x="165" y="201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628650" y="1870868"/>
            <a:ext cx="7345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The domain of </a:t>
            </a:r>
            <a:r>
              <a:rPr lang="en-US" sz="2400" i="1" dirty="0"/>
              <a:t>y = </a:t>
            </a:r>
            <a:r>
              <a:rPr lang="en-US" sz="2400" dirty="0" err="1"/>
              <a:t>A</a:t>
            </a:r>
            <a:r>
              <a:rPr lang="en-US" sz="2400" dirty="0" err="1" smtClean="0"/>
              <a:t>rccos</a:t>
            </a:r>
            <a:r>
              <a:rPr lang="en-US" sz="2400" i="1" dirty="0" smtClean="0"/>
              <a:t> </a:t>
            </a:r>
            <a:r>
              <a:rPr lang="en-US" sz="2400" i="1" dirty="0"/>
              <a:t>x</a:t>
            </a:r>
            <a:r>
              <a:rPr lang="en-US" sz="2400" dirty="0"/>
              <a:t> is </a:t>
            </a:r>
            <a:r>
              <a:rPr lang="en-US" sz="2400" dirty="0" smtClean="0"/>
              <a:t>{ x | –1 ≤ x ≤ 1</a:t>
            </a:r>
            <a:r>
              <a:rPr lang="en-US" sz="2400" dirty="0"/>
              <a:t>}</a:t>
            </a:r>
          </a:p>
        </p:txBody>
      </p:sp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628650" y="3056390"/>
            <a:ext cx="7345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/>
              <a:t>Example</a:t>
            </a:r>
            <a:r>
              <a:rPr lang="en-US" sz="2800" dirty="0"/>
              <a:t>: </a:t>
            </a:r>
          </a:p>
        </p:txBody>
      </p:sp>
      <p:graphicFrame>
        <p:nvGraphicFramePr>
          <p:cNvPr id="167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004591"/>
              </p:ext>
            </p:extLst>
          </p:nvPr>
        </p:nvGraphicFramePr>
        <p:xfrm>
          <a:off x="603250" y="3481388"/>
          <a:ext cx="2740025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" name="Equation" r:id="rId4" imgW="1092200" imgH="355600" progId="Equation.3">
                  <p:embed/>
                </p:oleObj>
              </mc:Choice>
              <mc:Fallback>
                <p:oleObj name="Equation" r:id="rId4" imgW="10922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3481388"/>
                        <a:ext cx="2740025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6" name="AutoShape 10"/>
          <p:cNvSpPr>
            <a:spLocks/>
          </p:cNvSpPr>
          <p:nvPr/>
        </p:nvSpPr>
        <p:spPr bwMode="auto">
          <a:xfrm>
            <a:off x="3386351" y="3575502"/>
            <a:ext cx="203200" cy="682625"/>
          </a:xfrm>
          <a:prstGeom prst="rightBrace">
            <a:avLst>
              <a:gd name="adj1" fmla="val 27995"/>
              <a:gd name="adj2" fmla="val 50000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79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825917"/>
              </p:ext>
            </p:extLst>
          </p:nvPr>
        </p:nvGraphicFramePr>
        <p:xfrm>
          <a:off x="3806825" y="3575502"/>
          <a:ext cx="40116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4" name="Equation" r:id="rId6" imgW="2120760" imgH="330120" progId="Equation.DSMT4">
                  <p:embed/>
                </p:oleObj>
              </mc:Choice>
              <mc:Fallback>
                <p:oleObj name="Equation" r:id="rId6" imgW="21207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825" y="3575502"/>
                        <a:ext cx="401161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798849"/>
              </p:ext>
            </p:extLst>
          </p:nvPr>
        </p:nvGraphicFramePr>
        <p:xfrm>
          <a:off x="660400" y="4152900"/>
          <a:ext cx="3471863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5" name="Equation" r:id="rId8" imgW="1384300" imgH="469900" progId="Equation.3">
                  <p:embed/>
                </p:oleObj>
              </mc:Choice>
              <mc:Fallback>
                <p:oleObj name="Equation" r:id="rId8" imgW="1384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4152900"/>
                        <a:ext cx="3471863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9" name="AutoShape 13"/>
          <p:cNvSpPr>
            <a:spLocks/>
          </p:cNvSpPr>
          <p:nvPr/>
        </p:nvSpPr>
        <p:spPr bwMode="auto">
          <a:xfrm>
            <a:off x="4273550" y="4340645"/>
            <a:ext cx="203200" cy="682625"/>
          </a:xfrm>
          <a:prstGeom prst="rightBrace">
            <a:avLst>
              <a:gd name="adj1" fmla="val 27995"/>
              <a:gd name="adj2" fmla="val 50000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795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27882"/>
              </p:ext>
            </p:extLst>
          </p:nvPr>
        </p:nvGraphicFramePr>
        <p:xfrm>
          <a:off x="4619625" y="4250672"/>
          <a:ext cx="17557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6" name="Equation" r:id="rId10" imgW="927100" imgH="393700" progId="Equation.3">
                  <p:embed/>
                </p:oleObj>
              </mc:Choice>
              <mc:Fallback>
                <p:oleObj name="Equation" r:id="rId10" imgW="927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25" y="4250672"/>
                        <a:ext cx="175577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7951" name="Group 15"/>
          <p:cNvGrpSpPr>
            <a:grpSpLocks/>
          </p:cNvGrpSpPr>
          <p:nvPr/>
        </p:nvGrpSpPr>
        <p:grpSpPr bwMode="auto">
          <a:xfrm>
            <a:off x="1514476" y="4889136"/>
            <a:ext cx="6303962" cy="720725"/>
            <a:chOff x="991" y="3504"/>
            <a:chExt cx="3971" cy="454"/>
          </a:xfrm>
        </p:grpSpPr>
        <p:sp>
          <p:nvSpPr>
            <p:cNvPr id="167952" name="Text Box 16"/>
            <p:cNvSpPr txBox="1">
              <a:spLocks noChangeArrowheads="1"/>
            </p:cNvSpPr>
            <p:nvPr/>
          </p:nvSpPr>
          <p:spPr bwMode="auto">
            <a:xfrm>
              <a:off x="1176" y="3708"/>
              <a:ext cx="37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>
                  <a:solidFill>
                    <a:srgbClr val="000000"/>
                  </a:solidFill>
                </a:rPr>
                <a:t>This is another way to write </a:t>
              </a:r>
              <a:r>
                <a:rPr lang="en-US" sz="2000" dirty="0" err="1">
                  <a:solidFill>
                    <a:srgbClr val="000000"/>
                  </a:solidFill>
                </a:rPr>
                <a:t>A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rccos</a:t>
              </a:r>
              <a:r>
                <a:rPr lang="en-US" sz="20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i="1" dirty="0">
                  <a:solidFill>
                    <a:srgbClr val="000000"/>
                  </a:solidFill>
                </a:rPr>
                <a:t>x</a:t>
              </a:r>
              <a:r>
                <a:rPr lang="en-US" sz="2000" dirty="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167953" name="Freeform 17"/>
            <p:cNvSpPr>
              <a:spLocks/>
            </p:cNvSpPr>
            <p:nvPr/>
          </p:nvSpPr>
          <p:spPr bwMode="auto">
            <a:xfrm>
              <a:off x="991" y="3504"/>
              <a:ext cx="201" cy="338"/>
            </a:xfrm>
            <a:custGeom>
              <a:avLst/>
              <a:gdLst>
                <a:gd name="T0" fmla="*/ 0 w 165"/>
                <a:gd name="T1" fmla="*/ 0 h 201"/>
                <a:gd name="T2" fmla="*/ 0 w 165"/>
                <a:gd name="T3" fmla="*/ 201 h 201"/>
                <a:gd name="T4" fmla="*/ 165 w 165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5" h="201">
                  <a:moveTo>
                    <a:pt x="0" y="0"/>
                  </a:moveTo>
                  <a:lnTo>
                    <a:pt x="0" y="201"/>
                  </a:lnTo>
                  <a:lnTo>
                    <a:pt x="165" y="201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7954" name="Rectangle 18"/>
          <p:cNvSpPr>
            <a:spLocks noChangeArrowheads="1"/>
          </p:cNvSpPr>
          <p:nvPr/>
        </p:nvSpPr>
        <p:spPr bwMode="auto">
          <a:xfrm>
            <a:off x="628650" y="2400064"/>
            <a:ext cx="55963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The range of </a:t>
            </a:r>
            <a:r>
              <a:rPr lang="en-US" sz="2400" i="1" dirty="0"/>
              <a:t>y = </a:t>
            </a:r>
            <a:r>
              <a:rPr lang="en-US" sz="2400" dirty="0" err="1"/>
              <a:t>A</a:t>
            </a:r>
            <a:r>
              <a:rPr lang="en-US" sz="2400" dirty="0" err="1" smtClean="0"/>
              <a:t>rccos</a:t>
            </a:r>
            <a:r>
              <a:rPr lang="en-US" sz="2400" i="1" dirty="0" smtClean="0"/>
              <a:t> </a:t>
            </a:r>
            <a:r>
              <a:rPr lang="en-US" sz="2400" i="1" dirty="0"/>
              <a:t>x</a:t>
            </a:r>
            <a:r>
              <a:rPr lang="en-US" sz="2400" dirty="0"/>
              <a:t> is </a:t>
            </a:r>
            <a:r>
              <a:rPr lang="en-US" sz="2400" dirty="0" smtClean="0"/>
              <a:t>{ y | 0 ≤ y ≤</a:t>
            </a:r>
            <a:r>
              <a:rPr lang="en-US" sz="2400" dirty="0" smtClean="0">
                <a:sym typeface="Symbol" charset="0"/>
              </a:rPr>
              <a:t> </a:t>
            </a:r>
            <a:r>
              <a:rPr lang="en-US" sz="2400" dirty="0">
                <a:sym typeface="Symbol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4572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3" grpId="0" build="p" autoUpdateAnimBg="0"/>
      <p:bldP spid="167944" grpId="0" autoUpdateAnimBg="0"/>
      <p:bldP spid="167946" grpId="0" animBg="1"/>
      <p:bldP spid="167949" grpId="0" animBg="1"/>
      <p:bldP spid="16795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7467600"/>
            <a:ext cx="2552700" cy="1143000"/>
          </a:xfrm>
        </p:spPr>
        <p:txBody>
          <a:bodyPr/>
          <a:lstStyle/>
          <a:p>
            <a:r>
              <a:rPr lang="en-US" sz="800">
                <a:solidFill>
                  <a:schemeClr val="tx1"/>
                </a:solidFill>
                <a:cs typeface="Times New Roman" charset="0"/>
              </a:rPr>
              <a:t>Inverse Tangent Function</a:t>
            </a:r>
          </a:p>
        </p:txBody>
      </p:sp>
      <p:sp>
        <p:nvSpPr>
          <p:cNvPr id="6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by Houghton Mifflin Company, Inc. All rights reserved.</a:t>
            </a:r>
            <a:endParaRPr lang="en-US" sz="14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9ED7-EF0E-D74E-96E2-CC5ACB3361E0}" type="slidenum">
              <a:rPr lang="en-US"/>
              <a:pPr/>
              <a:t>7</a:t>
            </a:fld>
            <a:endParaRPr lang="en-US"/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627063" y="530225"/>
            <a:ext cx="6024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CA" sz="2800" b="1"/>
              <a:t>Inverse Tangent Function</a:t>
            </a:r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627063" y="1008063"/>
            <a:ext cx="7997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i="1"/>
              <a:t>f</a:t>
            </a:r>
            <a:r>
              <a:rPr lang="en-US" sz="2800"/>
              <a:t>(</a:t>
            </a:r>
            <a:r>
              <a:rPr lang="en-US" sz="2800" i="1"/>
              <a:t>x</a:t>
            </a:r>
            <a:r>
              <a:rPr lang="en-US" sz="2800"/>
              <a:t>) = tan </a:t>
            </a:r>
            <a:r>
              <a:rPr lang="en-US" sz="2800" i="1"/>
              <a:t>x</a:t>
            </a:r>
            <a:r>
              <a:rPr lang="en-US" sz="2800"/>
              <a:t> must be restricted to find its inverse.</a:t>
            </a:r>
          </a:p>
        </p:txBody>
      </p:sp>
      <p:sp>
        <p:nvSpPr>
          <p:cNvPr id="170072" name="Text Box 88"/>
          <p:cNvSpPr txBox="1">
            <a:spLocks noChangeArrowheads="1"/>
          </p:cNvSpPr>
          <p:nvPr/>
        </p:nvSpPr>
        <p:spPr bwMode="auto">
          <a:xfrm>
            <a:off x="2635250" y="5486400"/>
            <a:ext cx="2979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</a:rPr>
              <a:t>Tan </a:t>
            </a:r>
            <a:r>
              <a:rPr lang="en-US" sz="2000" i="1" dirty="0">
                <a:solidFill>
                  <a:srgbClr val="000000"/>
                </a:solidFill>
              </a:rPr>
              <a:t>x</a:t>
            </a:r>
            <a:r>
              <a:rPr lang="en-US" sz="2000" dirty="0">
                <a:solidFill>
                  <a:srgbClr val="000000"/>
                </a:solidFill>
              </a:rPr>
              <a:t> has an inverse function on this interval.</a:t>
            </a:r>
          </a:p>
        </p:txBody>
      </p:sp>
      <p:sp>
        <p:nvSpPr>
          <p:cNvPr id="170076" name="AutoShape 92"/>
          <p:cNvSpPr>
            <a:spLocks/>
          </p:cNvSpPr>
          <p:nvPr/>
        </p:nvSpPr>
        <p:spPr bwMode="auto">
          <a:xfrm rot="16200000" flipH="1">
            <a:off x="4048919" y="5029994"/>
            <a:ext cx="123825" cy="890587"/>
          </a:xfrm>
          <a:prstGeom prst="rightBrace">
            <a:avLst>
              <a:gd name="adj1" fmla="val 59936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0081" name="Group 97"/>
          <p:cNvGrpSpPr>
            <a:grpSpLocks/>
          </p:cNvGrpSpPr>
          <p:nvPr/>
        </p:nvGrpSpPr>
        <p:grpSpPr bwMode="auto">
          <a:xfrm>
            <a:off x="2154238" y="1404938"/>
            <a:ext cx="5191125" cy="3943350"/>
            <a:chOff x="1357" y="885"/>
            <a:chExt cx="3270" cy="2484"/>
          </a:xfrm>
        </p:grpSpPr>
        <p:grpSp>
          <p:nvGrpSpPr>
            <p:cNvPr id="170023" name="Group 39"/>
            <p:cNvGrpSpPr>
              <a:grpSpLocks/>
            </p:cNvGrpSpPr>
            <p:nvPr/>
          </p:nvGrpSpPr>
          <p:grpSpPr bwMode="auto">
            <a:xfrm>
              <a:off x="1357" y="885"/>
              <a:ext cx="2648" cy="2461"/>
              <a:chOff x="2992" y="1114"/>
              <a:chExt cx="2648" cy="2461"/>
            </a:xfrm>
          </p:grpSpPr>
          <p:sp>
            <p:nvSpPr>
              <p:cNvPr id="170024" name="Line 40"/>
              <p:cNvSpPr>
                <a:spLocks noChangeShapeType="1"/>
              </p:cNvSpPr>
              <p:nvPr/>
            </p:nvSpPr>
            <p:spPr bwMode="auto">
              <a:xfrm>
                <a:off x="3954" y="2397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25" name="Line 41"/>
              <p:cNvSpPr>
                <a:spLocks noChangeShapeType="1"/>
              </p:cNvSpPr>
              <p:nvPr/>
            </p:nvSpPr>
            <p:spPr bwMode="auto">
              <a:xfrm flipV="1">
                <a:off x="4231" y="1308"/>
                <a:ext cx="0" cy="2267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26" name="Line 42"/>
              <p:cNvSpPr>
                <a:spLocks noChangeShapeType="1"/>
              </p:cNvSpPr>
              <p:nvPr/>
            </p:nvSpPr>
            <p:spPr bwMode="auto">
              <a:xfrm>
                <a:off x="3233" y="2493"/>
                <a:ext cx="2154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27" name="Line 43"/>
              <p:cNvSpPr>
                <a:spLocks noChangeShapeType="1"/>
              </p:cNvSpPr>
              <p:nvPr/>
            </p:nvSpPr>
            <p:spPr bwMode="auto">
              <a:xfrm>
                <a:off x="3680" y="2397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28" name="Text Box 44"/>
              <p:cNvSpPr txBox="1">
                <a:spLocks noChangeArrowheads="1"/>
              </p:cNvSpPr>
              <p:nvPr/>
            </p:nvSpPr>
            <p:spPr bwMode="auto">
              <a:xfrm>
                <a:off x="4058" y="1114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0" hangingPunct="0"/>
                <a:r>
                  <a:rPr lang="en-US" i="1">
                    <a:solidFill>
                      <a:srgbClr val="000099"/>
                    </a:solidFill>
                  </a:rPr>
                  <a:t>y</a:t>
                </a:r>
              </a:p>
            </p:txBody>
          </p:sp>
          <p:sp>
            <p:nvSpPr>
              <p:cNvPr id="170029" name="Line 45"/>
              <p:cNvSpPr>
                <a:spLocks noChangeShapeType="1"/>
              </p:cNvSpPr>
              <p:nvPr/>
            </p:nvSpPr>
            <p:spPr bwMode="auto">
              <a:xfrm>
                <a:off x="3403" y="2397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30" name="Line 46"/>
              <p:cNvSpPr>
                <a:spLocks noChangeShapeType="1"/>
              </p:cNvSpPr>
              <p:nvPr/>
            </p:nvSpPr>
            <p:spPr bwMode="auto">
              <a:xfrm>
                <a:off x="5060" y="2397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31" name="Line 47"/>
              <p:cNvSpPr>
                <a:spLocks noChangeShapeType="1"/>
              </p:cNvSpPr>
              <p:nvPr/>
            </p:nvSpPr>
            <p:spPr bwMode="auto">
              <a:xfrm>
                <a:off x="4783" y="2397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32" name="Line 48"/>
              <p:cNvSpPr>
                <a:spLocks noChangeShapeType="1"/>
              </p:cNvSpPr>
              <p:nvPr/>
            </p:nvSpPr>
            <p:spPr bwMode="auto">
              <a:xfrm>
                <a:off x="4505" y="2397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33" name="Line 49"/>
              <p:cNvSpPr>
                <a:spLocks noChangeShapeType="1"/>
              </p:cNvSpPr>
              <p:nvPr/>
            </p:nvSpPr>
            <p:spPr bwMode="auto">
              <a:xfrm>
                <a:off x="4125" y="2034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34" name="Line 50"/>
              <p:cNvSpPr>
                <a:spLocks noChangeShapeType="1"/>
              </p:cNvSpPr>
              <p:nvPr/>
            </p:nvSpPr>
            <p:spPr bwMode="auto">
              <a:xfrm>
                <a:off x="4125" y="1803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35" name="Line 51"/>
              <p:cNvSpPr>
                <a:spLocks noChangeShapeType="1"/>
              </p:cNvSpPr>
              <p:nvPr/>
            </p:nvSpPr>
            <p:spPr bwMode="auto">
              <a:xfrm>
                <a:off x="4125" y="3178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36" name="Line 52"/>
              <p:cNvSpPr>
                <a:spLocks noChangeShapeType="1"/>
              </p:cNvSpPr>
              <p:nvPr/>
            </p:nvSpPr>
            <p:spPr bwMode="auto">
              <a:xfrm>
                <a:off x="4125" y="2946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37" name="Line 53"/>
              <p:cNvSpPr>
                <a:spLocks noChangeShapeType="1"/>
              </p:cNvSpPr>
              <p:nvPr/>
            </p:nvSpPr>
            <p:spPr bwMode="auto">
              <a:xfrm>
                <a:off x="4125" y="2715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38" name="Line 54"/>
              <p:cNvSpPr>
                <a:spLocks noChangeShapeType="1"/>
              </p:cNvSpPr>
              <p:nvPr/>
            </p:nvSpPr>
            <p:spPr bwMode="auto">
              <a:xfrm>
                <a:off x="4124" y="3406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39" name="Line 55"/>
              <p:cNvSpPr>
                <a:spLocks noChangeShapeType="1"/>
              </p:cNvSpPr>
              <p:nvPr/>
            </p:nvSpPr>
            <p:spPr bwMode="auto">
              <a:xfrm>
                <a:off x="4124" y="1571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40" name="Line 56"/>
              <p:cNvSpPr>
                <a:spLocks noChangeShapeType="1"/>
              </p:cNvSpPr>
              <p:nvPr/>
            </p:nvSpPr>
            <p:spPr bwMode="auto">
              <a:xfrm>
                <a:off x="4125" y="2266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41" name="Text Box 57"/>
              <p:cNvSpPr txBox="1">
                <a:spLocks noChangeArrowheads="1"/>
              </p:cNvSpPr>
              <p:nvPr/>
            </p:nvSpPr>
            <p:spPr bwMode="auto">
              <a:xfrm>
                <a:off x="5352" y="2335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0" hangingPunct="0"/>
                <a:r>
                  <a:rPr lang="en-US" i="1">
                    <a:solidFill>
                      <a:srgbClr val="000099"/>
                    </a:solidFill>
                  </a:rPr>
                  <a:t>x</a:t>
                </a:r>
              </a:p>
            </p:txBody>
          </p:sp>
          <p:grpSp>
            <p:nvGrpSpPr>
              <p:cNvPr id="170042" name="Group 58"/>
              <p:cNvGrpSpPr>
                <a:grpSpLocks/>
              </p:cNvGrpSpPr>
              <p:nvPr/>
            </p:nvGrpSpPr>
            <p:grpSpPr bwMode="auto">
              <a:xfrm>
                <a:off x="2992" y="2083"/>
                <a:ext cx="2421" cy="938"/>
                <a:chOff x="2992" y="2083"/>
                <a:chExt cx="2421" cy="938"/>
              </a:xfrm>
            </p:grpSpPr>
            <p:graphicFrame>
              <p:nvGraphicFramePr>
                <p:cNvPr id="170043" name="Object 59"/>
                <p:cNvGraphicFramePr>
                  <a:graphicFrameLocks noChangeAspect="1"/>
                </p:cNvGraphicFramePr>
                <p:nvPr/>
              </p:nvGraphicFramePr>
              <p:xfrm>
                <a:off x="2992" y="2624"/>
                <a:ext cx="345" cy="39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357" name="Equation" r:id="rId4" imgW="343148" imgH="393926" progId="Equation.3">
                        <p:embed/>
                      </p:oleObj>
                    </mc:Choice>
                    <mc:Fallback>
                      <p:oleObj name="Equation" r:id="rId4" imgW="343148" imgH="393926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92" y="2624"/>
                              <a:ext cx="345" cy="3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0044" name="Object 60"/>
                <p:cNvGraphicFramePr>
                  <a:graphicFrameLocks noChangeAspect="1"/>
                </p:cNvGraphicFramePr>
                <p:nvPr/>
              </p:nvGraphicFramePr>
              <p:xfrm>
                <a:off x="5170" y="2083"/>
                <a:ext cx="243" cy="39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358" name="Equation" r:id="rId6" imgW="241592" imgH="393926" progId="Equation.3">
                        <p:embed/>
                      </p:oleObj>
                    </mc:Choice>
                    <mc:Fallback>
                      <p:oleObj name="Equation" r:id="rId6" imgW="241592" imgH="393926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70" y="2083"/>
                              <a:ext cx="243" cy="3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0045" name="Object 61"/>
                <p:cNvGraphicFramePr>
                  <a:graphicFrameLocks noChangeAspect="1"/>
                </p:cNvGraphicFramePr>
                <p:nvPr/>
              </p:nvGraphicFramePr>
              <p:xfrm>
                <a:off x="4623" y="2084"/>
                <a:ext cx="166" cy="39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359" name="Equation" r:id="rId8" imgW="165353" imgH="393755" progId="Equation.3">
                        <p:embed/>
                      </p:oleObj>
                    </mc:Choice>
                    <mc:Fallback>
                      <p:oleObj name="Equation" r:id="rId8" imgW="165353" imgH="393755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23" y="2084"/>
                              <a:ext cx="166" cy="3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0046" name="Object 62"/>
                <p:cNvGraphicFramePr>
                  <a:graphicFrameLocks noChangeAspect="1"/>
                </p:cNvGraphicFramePr>
                <p:nvPr/>
              </p:nvGraphicFramePr>
              <p:xfrm>
                <a:off x="3637" y="2622"/>
                <a:ext cx="281" cy="39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360" name="Equation" r:id="rId10" imgW="279675" imgH="393926" progId="Equation.3">
                        <p:embed/>
                      </p:oleObj>
                    </mc:Choice>
                    <mc:Fallback>
                      <p:oleObj name="Equation" r:id="rId10" imgW="279675" imgH="393926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37" y="2622"/>
                              <a:ext cx="281" cy="3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70047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3276" y="2512"/>
                  <a:ext cx="100" cy="1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48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3832" y="2520"/>
                  <a:ext cx="100" cy="1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49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4532" y="2320"/>
                  <a:ext cx="8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50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5080" y="2328"/>
                  <a:ext cx="8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0051" name="Group 67"/>
            <p:cNvGrpSpPr>
              <a:grpSpLocks/>
            </p:cNvGrpSpPr>
            <p:nvPr/>
          </p:nvGrpSpPr>
          <p:grpSpPr bwMode="auto">
            <a:xfrm>
              <a:off x="1769" y="1146"/>
              <a:ext cx="1656" cy="2223"/>
              <a:chOff x="3404" y="1375"/>
              <a:chExt cx="1656" cy="2223"/>
            </a:xfrm>
          </p:grpSpPr>
          <p:sp>
            <p:nvSpPr>
              <p:cNvPr id="170052" name="Line 68"/>
              <p:cNvSpPr>
                <a:spLocks noChangeShapeType="1"/>
              </p:cNvSpPr>
              <p:nvPr/>
            </p:nvSpPr>
            <p:spPr bwMode="auto">
              <a:xfrm>
                <a:off x="3956" y="1376"/>
                <a:ext cx="0" cy="222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53" name="Line 69"/>
              <p:cNvSpPr>
                <a:spLocks noChangeShapeType="1"/>
              </p:cNvSpPr>
              <p:nvPr/>
            </p:nvSpPr>
            <p:spPr bwMode="auto">
              <a:xfrm>
                <a:off x="3404" y="1375"/>
                <a:ext cx="0" cy="222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54" name="Line 70"/>
              <p:cNvSpPr>
                <a:spLocks noChangeShapeType="1"/>
              </p:cNvSpPr>
              <p:nvPr/>
            </p:nvSpPr>
            <p:spPr bwMode="auto">
              <a:xfrm>
                <a:off x="4504" y="1375"/>
                <a:ext cx="0" cy="222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55" name="Line 71"/>
              <p:cNvSpPr>
                <a:spLocks noChangeShapeType="1"/>
              </p:cNvSpPr>
              <p:nvPr/>
            </p:nvSpPr>
            <p:spPr bwMode="auto">
              <a:xfrm>
                <a:off x="5060" y="1375"/>
                <a:ext cx="0" cy="222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0056" name="Group 72"/>
            <p:cNvGrpSpPr>
              <a:grpSpLocks/>
            </p:cNvGrpSpPr>
            <p:nvPr/>
          </p:nvGrpSpPr>
          <p:grpSpPr bwMode="auto">
            <a:xfrm>
              <a:off x="1820" y="1170"/>
              <a:ext cx="1538" cy="2156"/>
              <a:chOff x="3455" y="1399"/>
              <a:chExt cx="1538" cy="2156"/>
            </a:xfrm>
          </p:grpSpPr>
          <p:grpSp>
            <p:nvGrpSpPr>
              <p:cNvPr id="170057" name="Group 73"/>
              <p:cNvGrpSpPr>
                <a:grpSpLocks/>
              </p:cNvGrpSpPr>
              <p:nvPr/>
            </p:nvGrpSpPr>
            <p:grpSpPr bwMode="auto">
              <a:xfrm>
                <a:off x="3455" y="1399"/>
                <a:ext cx="430" cy="2156"/>
                <a:chOff x="3455" y="1556"/>
                <a:chExt cx="430" cy="2156"/>
              </a:xfrm>
            </p:grpSpPr>
            <p:sp>
              <p:nvSpPr>
                <p:cNvPr id="170058" name="Oval 74"/>
                <p:cNvSpPr>
                  <a:spLocks noChangeArrowheads="1"/>
                </p:cNvSpPr>
                <p:nvPr/>
              </p:nvSpPr>
              <p:spPr bwMode="auto">
                <a:xfrm>
                  <a:off x="3656" y="2627"/>
                  <a:ext cx="45" cy="45"/>
                </a:xfrm>
                <a:prstGeom prst="ellipse">
                  <a:avLst/>
                </a:prstGeom>
                <a:solidFill>
                  <a:srgbClr val="333399"/>
                </a:solidFill>
                <a:ln w="38100">
                  <a:solidFill>
                    <a:srgbClr val="33339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70059" name="Group 75"/>
                <p:cNvGrpSpPr>
                  <a:grpSpLocks/>
                </p:cNvGrpSpPr>
                <p:nvPr/>
              </p:nvGrpSpPr>
              <p:grpSpPr bwMode="auto">
                <a:xfrm>
                  <a:off x="3455" y="1556"/>
                  <a:ext cx="430" cy="2156"/>
                  <a:chOff x="3455" y="1556"/>
                  <a:chExt cx="430" cy="2156"/>
                </a:xfrm>
              </p:grpSpPr>
              <p:sp>
                <p:nvSpPr>
                  <p:cNvPr id="170060" name="Freeform 76"/>
                  <p:cNvSpPr>
                    <a:spLocks/>
                  </p:cNvSpPr>
                  <p:nvPr/>
                </p:nvSpPr>
                <p:spPr bwMode="auto">
                  <a:xfrm>
                    <a:off x="3672" y="1556"/>
                    <a:ext cx="213" cy="1100"/>
                  </a:xfrm>
                  <a:custGeom>
                    <a:avLst/>
                    <a:gdLst>
                      <a:gd name="T0" fmla="*/ 0 w 213"/>
                      <a:gd name="T1" fmla="*/ 1100 h 1100"/>
                      <a:gd name="T2" fmla="*/ 152 w 213"/>
                      <a:gd name="T3" fmla="*/ 868 h 1100"/>
                      <a:gd name="T4" fmla="*/ 204 w 213"/>
                      <a:gd name="T5" fmla="*/ 488 h 1100"/>
                      <a:gd name="T6" fmla="*/ 208 w 213"/>
                      <a:gd name="T7" fmla="*/ 0 h 1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3" h="1100">
                        <a:moveTo>
                          <a:pt x="0" y="1100"/>
                        </a:moveTo>
                        <a:cubicBezTo>
                          <a:pt x="25" y="1061"/>
                          <a:pt x="118" y="970"/>
                          <a:pt x="152" y="868"/>
                        </a:cubicBezTo>
                        <a:cubicBezTo>
                          <a:pt x="186" y="766"/>
                          <a:pt x="195" y="633"/>
                          <a:pt x="204" y="488"/>
                        </a:cubicBezTo>
                        <a:cubicBezTo>
                          <a:pt x="213" y="343"/>
                          <a:pt x="207" y="102"/>
                          <a:pt x="208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333399"/>
                    </a:solidFill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061" name="Freeform 77"/>
                  <p:cNvSpPr>
                    <a:spLocks/>
                  </p:cNvSpPr>
                  <p:nvPr/>
                </p:nvSpPr>
                <p:spPr bwMode="auto">
                  <a:xfrm>
                    <a:off x="3455" y="2647"/>
                    <a:ext cx="212" cy="1065"/>
                  </a:xfrm>
                  <a:custGeom>
                    <a:avLst/>
                    <a:gdLst>
                      <a:gd name="T0" fmla="*/ 212 w 212"/>
                      <a:gd name="T1" fmla="*/ 0 h 1065"/>
                      <a:gd name="T2" fmla="*/ 60 w 212"/>
                      <a:gd name="T3" fmla="*/ 232 h 1065"/>
                      <a:gd name="T4" fmla="*/ 8 w 212"/>
                      <a:gd name="T5" fmla="*/ 612 h 1065"/>
                      <a:gd name="T6" fmla="*/ 9 w 212"/>
                      <a:gd name="T7" fmla="*/ 1065 h 10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2" h="1065">
                        <a:moveTo>
                          <a:pt x="212" y="0"/>
                        </a:moveTo>
                        <a:cubicBezTo>
                          <a:pt x="187" y="39"/>
                          <a:pt x="94" y="130"/>
                          <a:pt x="60" y="232"/>
                        </a:cubicBezTo>
                        <a:cubicBezTo>
                          <a:pt x="26" y="334"/>
                          <a:pt x="16" y="473"/>
                          <a:pt x="8" y="612"/>
                        </a:cubicBezTo>
                        <a:cubicBezTo>
                          <a:pt x="0" y="751"/>
                          <a:pt x="9" y="971"/>
                          <a:pt x="9" y="1065"/>
                        </a:cubicBez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70062" name="Group 78"/>
              <p:cNvGrpSpPr>
                <a:grpSpLocks/>
              </p:cNvGrpSpPr>
              <p:nvPr/>
            </p:nvGrpSpPr>
            <p:grpSpPr bwMode="auto">
              <a:xfrm>
                <a:off x="4011" y="1399"/>
                <a:ext cx="430" cy="2156"/>
                <a:chOff x="3455" y="1556"/>
                <a:chExt cx="430" cy="2156"/>
              </a:xfrm>
            </p:grpSpPr>
            <p:sp>
              <p:nvSpPr>
                <p:cNvPr id="170063" name="Oval 79"/>
                <p:cNvSpPr>
                  <a:spLocks noChangeArrowheads="1"/>
                </p:cNvSpPr>
                <p:nvPr/>
              </p:nvSpPr>
              <p:spPr bwMode="auto">
                <a:xfrm>
                  <a:off x="3656" y="2627"/>
                  <a:ext cx="45" cy="45"/>
                </a:xfrm>
                <a:prstGeom prst="ellipse">
                  <a:avLst/>
                </a:prstGeom>
                <a:solidFill>
                  <a:srgbClr val="333399"/>
                </a:solidFill>
                <a:ln w="38100">
                  <a:solidFill>
                    <a:srgbClr val="33339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70064" name="Group 80"/>
                <p:cNvGrpSpPr>
                  <a:grpSpLocks/>
                </p:cNvGrpSpPr>
                <p:nvPr/>
              </p:nvGrpSpPr>
              <p:grpSpPr bwMode="auto">
                <a:xfrm>
                  <a:off x="3455" y="1556"/>
                  <a:ext cx="430" cy="2156"/>
                  <a:chOff x="3455" y="1556"/>
                  <a:chExt cx="430" cy="2156"/>
                </a:xfrm>
              </p:grpSpPr>
              <p:sp>
                <p:nvSpPr>
                  <p:cNvPr id="170065" name="Freeform 81"/>
                  <p:cNvSpPr>
                    <a:spLocks/>
                  </p:cNvSpPr>
                  <p:nvPr/>
                </p:nvSpPr>
                <p:spPr bwMode="auto">
                  <a:xfrm>
                    <a:off x="3672" y="1556"/>
                    <a:ext cx="213" cy="1100"/>
                  </a:xfrm>
                  <a:custGeom>
                    <a:avLst/>
                    <a:gdLst>
                      <a:gd name="T0" fmla="*/ 0 w 213"/>
                      <a:gd name="T1" fmla="*/ 1100 h 1100"/>
                      <a:gd name="T2" fmla="*/ 152 w 213"/>
                      <a:gd name="T3" fmla="*/ 868 h 1100"/>
                      <a:gd name="T4" fmla="*/ 204 w 213"/>
                      <a:gd name="T5" fmla="*/ 488 h 1100"/>
                      <a:gd name="T6" fmla="*/ 208 w 213"/>
                      <a:gd name="T7" fmla="*/ 0 h 1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3" h="1100">
                        <a:moveTo>
                          <a:pt x="0" y="1100"/>
                        </a:moveTo>
                        <a:cubicBezTo>
                          <a:pt x="25" y="1061"/>
                          <a:pt x="118" y="970"/>
                          <a:pt x="152" y="868"/>
                        </a:cubicBezTo>
                        <a:cubicBezTo>
                          <a:pt x="186" y="766"/>
                          <a:pt x="195" y="633"/>
                          <a:pt x="204" y="488"/>
                        </a:cubicBezTo>
                        <a:cubicBezTo>
                          <a:pt x="213" y="343"/>
                          <a:pt x="207" y="102"/>
                          <a:pt x="208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333399"/>
                    </a:solidFill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066" name="Freeform 82"/>
                  <p:cNvSpPr>
                    <a:spLocks/>
                  </p:cNvSpPr>
                  <p:nvPr/>
                </p:nvSpPr>
                <p:spPr bwMode="auto">
                  <a:xfrm>
                    <a:off x="3455" y="2647"/>
                    <a:ext cx="212" cy="1065"/>
                  </a:xfrm>
                  <a:custGeom>
                    <a:avLst/>
                    <a:gdLst>
                      <a:gd name="T0" fmla="*/ 212 w 212"/>
                      <a:gd name="T1" fmla="*/ 0 h 1065"/>
                      <a:gd name="T2" fmla="*/ 60 w 212"/>
                      <a:gd name="T3" fmla="*/ 232 h 1065"/>
                      <a:gd name="T4" fmla="*/ 8 w 212"/>
                      <a:gd name="T5" fmla="*/ 612 h 1065"/>
                      <a:gd name="T6" fmla="*/ 9 w 212"/>
                      <a:gd name="T7" fmla="*/ 1065 h 10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2" h="1065">
                        <a:moveTo>
                          <a:pt x="212" y="0"/>
                        </a:moveTo>
                        <a:cubicBezTo>
                          <a:pt x="187" y="39"/>
                          <a:pt x="94" y="130"/>
                          <a:pt x="60" y="232"/>
                        </a:cubicBezTo>
                        <a:cubicBezTo>
                          <a:pt x="26" y="334"/>
                          <a:pt x="16" y="473"/>
                          <a:pt x="8" y="612"/>
                        </a:cubicBezTo>
                        <a:cubicBezTo>
                          <a:pt x="0" y="751"/>
                          <a:pt x="9" y="971"/>
                          <a:pt x="9" y="1065"/>
                        </a:cubicBez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70067" name="Group 83"/>
              <p:cNvGrpSpPr>
                <a:grpSpLocks/>
              </p:cNvGrpSpPr>
              <p:nvPr/>
            </p:nvGrpSpPr>
            <p:grpSpPr bwMode="auto">
              <a:xfrm>
                <a:off x="4563" y="1399"/>
                <a:ext cx="430" cy="2156"/>
                <a:chOff x="3455" y="1556"/>
                <a:chExt cx="430" cy="2156"/>
              </a:xfrm>
            </p:grpSpPr>
            <p:sp>
              <p:nvSpPr>
                <p:cNvPr id="170068" name="Oval 84"/>
                <p:cNvSpPr>
                  <a:spLocks noChangeArrowheads="1"/>
                </p:cNvSpPr>
                <p:nvPr/>
              </p:nvSpPr>
              <p:spPr bwMode="auto">
                <a:xfrm>
                  <a:off x="3656" y="2627"/>
                  <a:ext cx="45" cy="45"/>
                </a:xfrm>
                <a:prstGeom prst="ellipse">
                  <a:avLst/>
                </a:prstGeom>
                <a:solidFill>
                  <a:srgbClr val="333399"/>
                </a:solidFill>
                <a:ln w="38100">
                  <a:solidFill>
                    <a:srgbClr val="33339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70069" name="Group 85"/>
                <p:cNvGrpSpPr>
                  <a:grpSpLocks/>
                </p:cNvGrpSpPr>
                <p:nvPr/>
              </p:nvGrpSpPr>
              <p:grpSpPr bwMode="auto">
                <a:xfrm>
                  <a:off x="3455" y="1556"/>
                  <a:ext cx="430" cy="2156"/>
                  <a:chOff x="3455" y="1556"/>
                  <a:chExt cx="430" cy="2156"/>
                </a:xfrm>
              </p:grpSpPr>
              <p:sp>
                <p:nvSpPr>
                  <p:cNvPr id="170070" name="Freeform 86"/>
                  <p:cNvSpPr>
                    <a:spLocks/>
                  </p:cNvSpPr>
                  <p:nvPr/>
                </p:nvSpPr>
                <p:spPr bwMode="auto">
                  <a:xfrm>
                    <a:off x="3672" y="1556"/>
                    <a:ext cx="213" cy="1100"/>
                  </a:xfrm>
                  <a:custGeom>
                    <a:avLst/>
                    <a:gdLst>
                      <a:gd name="T0" fmla="*/ 0 w 213"/>
                      <a:gd name="T1" fmla="*/ 1100 h 1100"/>
                      <a:gd name="T2" fmla="*/ 152 w 213"/>
                      <a:gd name="T3" fmla="*/ 868 h 1100"/>
                      <a:gd name="T4" fmla="*/ 204 w 213"/>
                      <a:gd name="T5" fmla="*/ 488 h 1100"/>
                      <a:gd name="T6" fmla="*/ 208 w 213"/>
                      <a:gd name="T7" fmla="*/ 0 h 1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3" h="1100">
                        <a:moveTo>
                          <a:pt x="0" y="1100"/>
                        </a:moveTo>
                        <a:cubicBezTo>
                          <a:pt x="25" y="1061"/>
                          <a:pt x="118" y="970"/>
                          <a:pt x="152" y="868"/>
                        </a:cubicBezTo>
                        <a:cubicBezTo>
                          <a:pt x="186" y="766"/>
                          <a:pt x="195" y="633"/>
                          <a:pt x="204" y="488"/>
                        </a:cubicBezTo>
                        <a:cubicBezTo>
                          <a:pt x="213" y="343"/>
                          <a:pt x="207" y="102"/>
                          <a:pt x="208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333399"/>
                    </a:solidFill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071" name="Freeform 87"/>
                  <p:cNvSpPr>
                    <a:spLocks/>
                  </p:cNvSpPr>
                  <p:nvPr/>
                </p:nvSpPr>
                <p:spPr bwMode="auto">
                  <a:xfrm>
                    <a:off x="3455" y="2647"/>
                    <a:ext cx="212" cy="1065"/>
                  </a:xfrm>
                  <a:custGeom>
                    <a:avLst/>
                    <a:gdLst>
                      <a:gd name="T0" fmla="*/ 212 w 212"/>
                      <a:gd name="T1" fmla="*/ 0 h 1065"/>
                      <a:gd name="T2" fmla="*/ 60 w 212"/>
                      <a:gd name="T3" fmla="*/ 232 h 1065"/>
                      <a:gd name="T4" fmla="*/ 8 w 212"/>
                      <a:gd name="T5" fmla="*/ 612 h 1065"/>
                      <a:gd name="T6" fmla="*/ 9 w 212"/>
                      <a:gd name="T7" fmla="*/ 1065 h 10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2" h="1065">
                        <a:moveTo>
                          <a:pt x="212" y="0"/>
                        </a:moveTo>
                        <a:cubicBezTo>
                          <a:pt x="187" y="39"/>
                          <a:pt x="94" y="130"/>
                          <a:pt x="60" y="232"/>
                        </a:cubicBezTo>
                        <a:cubicBezTo>
                          <a:pt x="26" y="334"/>
                          <a:pt x="16" y="473"/>
                          <a:pt x="8" y="612"/>
                        </a:cubicBezTo>
                        <a:cubicBezTo>
                          <a:pt x="0" y="751"/>
                          <a:pt x="9" y="971"/>
                          <a:pt x="9" y="1065"/>
                        </a:cubicBez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70078" name="Rectangle 94"/>
            <p:cNvSpPr>
              <a:spLocks noChangeArrowheads="1"/>
            </p:cNvSpPr>
            <p:nvPr/>
          </p:nvSpPr>
          <p:spPr bwMode="auto">
            <a:xfrm>
              <a:off x="3855" y="1110"/>
              <a:ext cx="7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CA" i="1" dirty="0">
                  <a:solidFill>
                    <a:srgbClr val="FF0000"/>
                  </a:solidFill>
                </a:rPr>
                <a:t>y</a:t>
              </a:r>
              <a:r>
                <a:rPr lang="en-CA" dirty="0">
                  <a:solidFill>
                    <a:srgbClr val="FF0000"/>
                  </a:solidFill>
                </a:rPr>
                <a:t> = tan </a:t>
              </a:r>
              <a:r>
                <a:rPr lang="en-CA" i="1" dirty="0">
                  <a:solidFill>
                    <a:srgbClr val="FF0000"/>
                  </a:solidFill>
                </a:rPr>
                <a:t>x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170079" name="Line 95"/>
            <p:cNvSpPr>
              <a:spLocks noChangeShapeType="1"/>
            </p:cNvSpPr>
            <p:nvPr/>
          </p:nvSpPr>
          <p:spPr bwMode="auto">
            <a:xfrm flipH="1">
              <a:off x="3493" y="1344"/>
              <a:ext cx="347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0077" name="Line 93"/>
          <p:cNvSpPr>
            <a:spLocks noChangeShapeType="1"/>
          </p:cNvSpPr>
          <p:nvPr/>
        </p:nvSpPr>
        <p:spPr bwMode="auto">
          <a:xfrm>
            <a:off x="2317750" y="2465388"/>
            <a:ext cx="3702050" cy="14287"/>
          </a:xfrm>
          <a:prstGeom prst="line">
            <a:avLst/>
          </a:prstGeom>
          <a:noFill/>
          <a:ln w="38100">
            <a:solidFill>
              <a:srgbClr val="0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4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9" grpId="0" autoUpdateAnimBg="0"/>
      <p:bldP spid="170072" grpId="0" autoUpdateAnimBg="0"/>
      <p:bldP spid="170076" grpId="0" animBg="1"/>
      <p:bldP spid="1700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7467600"/>
            <a:ext cx="2552700" cy="1143000"/>
          </a:xfrm>
        </p:spPr>
        <p:txBody>
          <a:bodyPr/>
          <a:lstStyle/>
          <a:p>
            <a:r>
              <a:rPr lang="en-US" sz="800">
                <a:solidFill>
                  <a:schemeClr val="tx1"/>
                </a:solidFill>
                <a:cs typeface="Times New Roman" charset="0"/>
              </a:rPr>
              <a:t>Inverse Tangent Function</a:t>
            </a: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by Houghton Mifflin Company, Inc. All rights reserved.</a:t>
            </a:r>
            <a:endParaRPr lang="en-US" sz="14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F737-26FB-BA4C-B536-2A750A46AB27}" type="slidenum">
              <a:rPr lang="en-US"/>
              <a:pPr/>
              <a:t>8</a:t>
            </a:fld>
            <a:endParaRPr lang="en-US"/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657225" y="354123"/>
            <a:ext cx="73453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/>
              <a:t>The </a:t>
            </a:r>
            <a:r>
              <a:rPr lang="en-US" sz="2800" b="1" dirty="0"/>
              <a:t>inverse tangent function</a:t>
            </a:r>
            <a:r>
              <a:rPr lang="en-US" sz="2800" dirty="0"/>
              <a:t> is defined by</a:t>
            </a:r>
          </a:p>
          <a:p>
            <a:pPr algn="l"/>
            <a:r>
              <a:rPr lang="en-US" sz="2800" dirty="0"/>
              <a:t>	</a:t>
            </a:r>
            <a:r>
              <a:rPr lang="en-US" sz="2800" i="1" dirty="0"/>
              <a:t>y</a:t>
            </a:r>
            <a:r>
              <a:rPr lang="en-US" sz="2800" dirty="0"/>
              <a:t> = </a:t>
            </a:r>
            <a:r>
              <a:rPr lang="en-US" sz="2800" dirty="0" err="1"/>
              <a:t>A</a:t>
            </a:r>
            <a:r>
              <a:rPr lang="en-US" sz="2800" dirty="0" err="1" smtClean="0"/>
              <a:t>rctan</a:t>
            </a:r>
            <a:r>
              <a:rPr lang="en-US" sz="2800" dirty="0" smtClean="0"/>
              <a:t> </a:t>
            </a:r>
            <a:r>
              <a:rPr lang="en-US" sz="2800" i="1" dirty="0"/>
              <a:t>x</a:t>
            </a:r>
            <a:r>
              <a:rPr lang="en-US" sz="2800" dirty="0"/>
              <a:t>	    if and only if	</a:t>
            </a:r>
            <a:r>
              <a:rPr lang="en-US" sz="2800" dirty="0" smtClean="0"/>
              <a:t>Tan </a:t>
            </a:r>
            <a:r>
              <a:rPr lang="en-US" sz="2800" i="1" dirty="0"/>
              <a:t>y</a:t>
            </a:r>
            <a:r>
              <a:rPr lang="en-US" sz="2800" dirty="0"/>
              <a:t> = </a:t>
            </a:r>
            <a:r>
              <a:rPr lang="en-US" sz="2800" i="1" dirty="0"/>
              <a:t>x</a:t>
            </a:r>
            <a:r>
              <a:rPr lang="en-US" sz="2800" dirty="0"/>
              <a:t>. </a:t>
            </a:r>
          </a:p>
        </p:txBody>
      </p:sp>
      <p:grpSp>
        <p:nvGrpSpPr>
          <p:cNvPr id="172036" name="Group 4"/>
          <p:cNvGrpSpPr>
            <a:grpSpLocks/>
          </p:cNvGrpSpPr>
          <p:nvPr/>
        </p:nvGrpSpPr>
        <p:grpSpPr bwMode="auto">
          <a:xfrm>
            <a:off x="1758007" y="1300273"/>
            <a:ext cx="3692525" cy="503238"/>
            <a:chOff x="1024" y="1042"/>
            <a:chExt cx="2043" cy="317"/>
          </a:xfrm>
        </p:grpSpPr>
        <p:sp>
          <p:nvSpPr>
            <p:cNvPr id="172037" name="Text Box 5"/>
            <p:cNvSpPr txBox="1">
              <a:spLocks noChangeArrowheads="1"/>
            </p:cNvSpPr>
            <p:nvPr/>
          </p:nvSpPr>
          <p:spPr bwMode="auto">
            <a:xfrm>
              <a:off x="1119" y="1109"/>
              <a:ext cx="19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>
                  <a:solidFill>
                    <a:srgbClr val="FF0000"/>
                  </a:solidFill>
                </a:rPr>
                <a:t>  Angle whose tangent is </a:t>
              </a:r>
              <a:r>
                <a:rPr lang="en-US" sz="2000" i="1" dirty="0">
                  <a:solidFill>
                    <a:srgbClr val="FF0000"/>
                  </a:solidFill>
                </a:rPr>
                <a:t>x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72038" name="Freeform 6"/>
            <p:cNvSpPr>
              <a:spLocks/>
            </p:cNvSpPr>
            <p:nvPr/>
          </p:nvSpPr>
          <p:spPr bwMode="auto">
            <a:xfrm>
              <a:off x="1024" y="1042"/>
              <a:ext cx="165" cy="201"/>
            </a:xfrm>
            <a:custGeom>
              <a:avLst/>
              <a:gdLst>
                <a:gd name="T0" fmla="*/ 0 w 165"/>
                <a:gd name="T1" fmla="*/ 0 h 201"/>
                <a:gd name="T2" fmla="*/ 0 w 165"/>
                <a:gd name="T3" fmla="*/ 201 h 201"/>
                <a:gd name="T4" fmla="*/ 165 w 165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5" h="201">
                  <a:moveTo>
                    <a:pt x="0" y="0"/>
                  </a:moveTo>
                  <a:lnTo>
                    <a:pt x="0" y="201"/>
                  </a:lnTo>
                  <a:lnTo>
                    <a:pt x="165" y="201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700088" y="2810569"/>
            <a:ext cx="73453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/>
              <a:t>Example</a:t>
            </a:r>
            <a:r>
              <a:rPr lang="en-US" sz="2800" dirty="0"/>
              <a:t>: </a:t>
            </a:r>
          </a:p>
        </p:txBody>
      </p:sp>
      <p:graphicFrame>
        <p:nvGraphicFramePr>
          <p:cNvPr id="1720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849883"/>
              </p:ext>
            </p:extLst>
          </p:nvPr>
        </p:nvGraphicFramePr>
        <p:xfrm>
          <a:off x="700088" y="3100388"/>
          <a:ext cx="296227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1" name="Equation" r:id="rId4" imgW="1181100" imgH="393700" progId="Equation.3">
                  <p:embed/>
                </p:oleObj>
              </mc:Choice>
              <mc:Fallback>
                <p:oleObj name="Equation" r:id="rId4" imgW="1181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3100388"/>
                        <a:ext cx="2962275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42" name="AutoShape 10"/>
          <p:cNvSpPr>
            <a:spLocks/>
          </p:cNvSpPr>
          <p:nvPr/>
        </p:nvSpPr>
        <p:spPr bwMode="auto">
          <a:xfrm>
            <a:off x="3749675" y="3251284"/>
            <a:ext cx="203200" cy="682625"/>
          </a:xfrm>
          <a:prstGeom prst="rightBrace">
            <a:avLst>
              <a:gd name="adj1" fmla="val 27995"/>
              <a:gd name="adj2" fmla="val 50000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20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002282"/>
              </p:ext>
            </p:extLst>
          </p:nvPr>
        </p:nvGraphicFramePr>
        <p:xfrm>
          <a:off x="4054475" y="3170757"/>
          <a:ext cx="43211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2" name="Equation" r:id="rId6" imgW="2286000" imgH="368280" progId="Equation.DSMT4">
                  <p:embed/>
                </p:oleObj>
              </mc:Choice>
              <mc:Fallback>
                <p:oleObj name="Equation" r:id="rId6" imgW="2286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3170757"/>
                        <a:ext cx="43211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954993"/>
              </p:ext>
            </p:extLst>
          </p:nvPr>
        </p:nvGraphicFramePr>
        <p:xfrm>
          <a:off x="652463" y="4133850"/>
          <a:ext cx="2674937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3" name="Equation" r:id="rId8" imgW="1066800" imgH="355600" progId="Equation.3">
                  <p:embed/>
                </p:oleObj>
              </mc:Choice>
              <mc:Fallback>
                <p:oleObj name="Equation" r:id="rId8" imgW="1066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4133850"/>
                        <a:ext cx="2674937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45" name="AutoShape 13"/>
          <p:cNvSpPr>
            <a:spLocks/>
          </p:cNvSpPr>
          <p:nvPr/>
        </p:nvSpPr>
        <p:spPr bwMode="auto">
          <a:xfrm>
            <a:off x="3749675" y="4310062"/>
            <a:ext cx="203200" cy="682625"/>
          </a:xfrm>
          <a:prstGeom prst="rightBrace">
            <a:avLst>
              <a:gd name="adj1" fmla="val 27995"/>
              <a:gd name="adj2" fmla="val 50000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204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848610"/>
              </p:ext>
            </p:extLst>
          </p:nvPr>
        </p:nvGraphicFramePr>
        <p:xfrm>
          <a:off x="4054475" y="4286250"/>
          <a:ext cx="14192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4" name="Equation" r:id="rId10" imgW="749300" imgH="355600" progId="Equation.3">
                  <p:embed/>
                </p:oleObj>
              </mc:Choice>
              <mc:Fallback>
                <p:oleObj name="Equation" r:id="rId10" imgW="7493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4286250"/>
                        <a:ext cx="1419225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2047" name="Group 15"/>
          <p:cNvGrpSpPr>
            <a:grpSpLocks/>
          </p:cNvGrpSpPr>
          <p:nvPr/>
        </p:nvGrpSpPr>
        <p:grpSpPr bwMode="auto">
          <a:xfrm>
            <a:off x="1589937" y="4746625"/>
            <a:ext cx="6303962" cy="720725"/>
            <a:chOff x="991" y="3504"/>
            <a:chExt cx="3971" cy="454"/>
          </a:xfrm>
        </p:grpSpPr>
        <p:sp>
          <p:nvSpPr>
            <p:cNvPr id="172048" name="Text Box 16"/>
            <p:cNvSpPr txBox="1">
              <a:spLocks noChangeArrowheads="1"/>
            </p:cNvSpPr>
            <p:nvPr/>
          </p:nvSpPr>
          <p:spPr bwMode="auto">
            <a:xfrm>
              <a:off x="1176" y="3708"/>
              <a:ext cx="37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>
                  <a:solidFill>
                    <a:srgbClr val="000000"/>
                  </a:solidFill>
                </a:rPr>
                <a:t>This is another way to write </a:t>
              </a:r>
              <a:r>
                <a:rPr lang="en-US" sz="2000" dirty="0" err="1">
                  <a:solidFill>
                    <a:srgbClr val="000000"/>
                  </a:solidFill>
                </a:rPr>
                <a:t>A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rctan</a:t>
              </a:r>
              <a:r>
                <a:rPr lang="en-US" sz="20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i="1" dirty="0">
                  <a:solidFill>
                    <a:srgbClr val="000000"/>
                  </a:solidFill>
                </a:rPr>
                <a:t>x</a:t>
              </a:r>
              <a:r>
                <a:rPr lang="en-US" sz="2000" dirty="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172049" name="Freeform 17"/>
            <p:cNvSpPr>
              <a:spLocks/>
            </p:cNvSpPr>
            <p:nvPr/>
          </p:nvSpPr>
          <p:spPr bwMode="auto">
            <a:xfrm>
              <a:off x="991" y="3504"/>
              <a:ext cx="201" cy="338"/>
            </a:xfrm>
            <a:custGeom>
              <a:avLst/>
              <a:gdLst>
                <a:gd name="T0" fmla="*/ 0 w 165"/>
                <a:gd name="T1" fmla="*/ 0 h 201"/>
                <a:gd name="T2" fmla="*/ 0 w 165"/>
                <a:gd name="T3" fmla="*/ 201 h 201"/>
                <a:gd name="T4" fmla="*/ 165 w 165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5" h="201">
                  <a:moveTo>
                    <a:pt x="0" y="0"/>
                  </a:moveTo>
                  <a:lnTo>
                    <a:pt x="0" y="201"/>
                  </a:lnTo>
                  <a:lnTo>
                    <a:pt x="165" y="201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657225" y="1803511"/>
            <a:ext cx="73453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The domain of </a:t>
            </a:r>
            <a:r>
              <a:rPr lang="en-US" sz="2400" i="1" dirty="0"/>
              <a:t>y = </a:t>
            </a:r>
            <a:r>
              <a:rPr lang="en-US" sz="2400" dirty="0" err="1"/>
              <a:t>A</a:t>
            </a:r>
            <a:r>
              <a:rPr lang="en-US" sz="2400" dirty="0" err="1" smtClean="0"/>
              <a:t>rctan</a:t>
            </a:r>
            <a:r>
              <a:rPr lang="en-US" sz="2400" i="1" dirty="0" smtClean="0"/>
              <a:t> </a:t>
            </a:r>
            <a:r>
              <a:rPr lang="en-US" sz="2400" i="1" dirty="0"/>
              <a:t>x</a:t>
            </a:r>
            <a:r>
              <a:rPr lang="en-US" sz="2400" dirty="0"/>
              <a:t> is </a:t>
            </a:r>
            <a:r>
              <a:rPr lang="en-US" sz="2400" dirty="0" smtClean="0"/>
              <a:t>all real numbers        </a:t>
            </a:r>
            <a:endParaRPr lang="en-US" sz="2400" dirty="0"/>
          </a:p>
        </p:txBody>
      </p:sp>
      <p:sp>
        <p:nvSpPr>
          <p:cNvPr id="172051" name="Rectangle 19"/>
          <p:cNvSpPr>
            <a:spLocks noChangeArrowheads="1"/>
          </p:cNvSpPr>
          <p:nvPr/>
        </p:nvSpPr>
        <p:spPr bwMode="auto">
          <a:xfrm>
            <a:off x="657225" y="2280063"/>
            <a:ext cx="6458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The range of </a:t>
            </a:r>
            <a:r>
              <a:rPr lang="en-US" sz="2400" i="1" dirty="0"/>
              <a:t>y = </a:t>
            </a:r>
            <a:r>
              <a:rPr lang="en-US" sz="2400" dirty="0" err="1"/>
              <a:t>A</a:t>
            </a:r>
            <a:r>
              <a:rPr lang="en-US" sz="2400" dirty="0" err="1" smtClean="0"/>
              <a:t>rctan</a:t>
            </a:r>
            <a:r>
              <a:rPr lang="en-US" sz="2400" i="1" dirty="0" smtClean="0"/>
              <a:t> </a:t>
            </a:r>
            <a:r>
              <a:rPr lang="en-US" sz="2400" i="1" dirty="0"/>
              <a:t>x</a:t>
            </a:r>
            <a:r>
              <a:rPr lang="en-US" sz="2400" dirty="0"/>
              <a:t> is </a:t>
            </a:r>
            <a:r>
              <a:rPr lang="en-US" sz="2400" dirty="0" smtClean="0"/>
              <a:t>{ y | –</a:t>
            </a:r>
            <a:r>
              <a:rPr lang="en-US" sz="2400" dirty="0">
                <a:sym typeface="Symbol" charset="0"/>
              </a:rPr>
              <a:t>/2 </a:t>
            </a:r>
            <a:r>
              <a:rPr lang="en-US" sz="2400" dirty="0" smtClean="0">
                <a:sym typeface="Symbol" charset="0"/>
              </a:rPr>
              <a:t>≤ y ≤ </a:t>
            </a:r>
            <a:r>
              <a:rPr lang="en-US" sz="2400" dirty="0">
                <a:sym typeface="Symbol" charset="0"/>
              </a:rPr>
              <a:t>/</a:t>
            </a:r>
            <a:r>
              <a:rPr lang="en-US" sz="2400" dirty="0" smtClean="0">
                <a:sym typeface="Symbol" charset="0"/>
              </a:rPr>
              <a:t>2</a:t>
            </a:r>
            <a:r>
              <a:rPr lang="en-US" sz="2400" dirty="0">
                <a:sym typeface="Symbol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58416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0" grpId="0" autoUpdateAnimBg="0"/>
      <p:bldP spid="172042" grpId="0" animBg="1"/>
      <p:bldP spid="172045" grpId="0" animBg="1"/>
      <p:bldP spid="17205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by Houghton Mifflin Company, Inc. All rights reserved.</a:t>
            </a:r>
            <a:endParaRPr lang="en-US" sz="14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92500" lnSpcReduction="20000"/>
          </a:bodyPr>
          <a:lstStyle/>
          <a:p>
            <a:fld id="{5C5FFE00-C837-A647-8FFA-A446C01C8552}" type="slidenum">
              <a:rPr lang="en-US"/>
              <a:pPr/>
              <a:t>9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302500"/>
            <a:ext cx="1803400" cy="1143000"/>
          </a:xfrm>
        </p:spPr>
        <p:txBody>
          <a:bodyPr/>
          <a:lstStyle/>
          <a:p>
            <a:r>
              <a:rPr lang="en-US" sz="800"/>
              <a:t>Graphing Utility: Graphs of Inverse Functions</a:t>
            </a:r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487363" y="412750"/>
            <a:ext cx="850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CA" b="1">
                <a:sym typeface="Symbol" charset="0"/>
              </a:rPr>
              <a:t>Graphing Utility:</a:t>
            </a:r>
            <a:r>
              <a:rPr lang="en-CA">
                <a:sym typeface="Symbol" charset="0"/>
              </a:rPr>
              <a:t> </a:t>
            </a:r>
            <a:r>
              <a:rPr lang="en-US">
                <a:sym typeface="Symbol" charset="0"/>
              </a:rPr>
              <a:t>Graph the following inverse functions.</a:t>
            </a:r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585788" y="1709738"/>
            <a:ext cx="16466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CA" dirty="0">
                <a:sym typeface="Symbol" charset="0"/>
              </a:rPr>
              <a:t>a.   </a:t>
            </a:r>
            <a:r>
              <a:rPr lang="en-CA" i="1" dirty="0">
                <a:sym typeface="Symbol" charset="0"/>
              </a:rPr>
              <a:t>y = </a:t>
            </a:r>
            <a:r>
              <a:rPr lang="en-CA" dirty="0" err="1">
                <a:sym typeface="Symbol" charset="0"/>
              </a:rPr>
              <a:t>A</a:t>
            </a:r>
            <a:r>
              <a:rPr lang="en-CA" dirty="0" err="1" smtClean="0">
                <a:sym typeface="Symbol" charset="0"/>
              </a:rPr>
              <a:t>rcsin</a:t>
            </a:r>
            <a:r>
              <a:rPr lang="en-CA" dirty="0" smtClean="0">
                <a:sym typeface="Symbol" charset="0"/>
              </a:rPr>
              <a:t> </a:t>
            </a:r>
            <a:r>
              <a:rPr lang="en-CA" i="1" dirty="0">
                <a:sym typeface="Symbol" charset="0"/>
              </a:rPr>
              <a:t>x</a:t>
            </a:r>
            <a:endParaRPr lang="en-US" dirty="0">
              <a:sym typeface="Symbol" charset="0"/>
            </a:endParaRPr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585788" y="3603625"/>
            <a:ext cx="17192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CA" dirty="0">
                <a:sym typeface="Symbol" charset="0"/>
              </a:rPr>
              <a:t>b.   </a:t>
            </a:r>
            <a:r>
              <a:rPr lang="en-CA" i="1" dirty="0">
                <a:sym typeface="Symbol" charset="0"/>
              </a:rPr>
              <a:t>y = </a:t>
            </a:r>
            <a:r>
              <a:rPr lang="en-CA" dirty="0" err="1">
                <a:sym typeface="Symbol" charset="0"/>
              </a:rPr>
              <a:t>A</a:t>
            </a:r>
            <a:r>
              <a:rPr lang="en-CA" dirty="0" err="1" smtClean="0">
                <a:sym typeface="Symbol" charset="0"/>
              </a:rPr>
              <a:t>rccos</a:t>
            </a:r>
            <a:r>
              <a:rPr lang="en-CA" dirty="0" smtClean="0">
                <a:sym typeface="Symbol" charset="0"/>
              </a:rPr>
              <a:t> </a:t>
            </a:r>
            <a:r>
              <a:rPr lang="en-CA" i="1" dirty="0">
                <a:sym typeface="Symbol" charset="0"/>
              </a:rPr>
              <a:t>x</a:t>
            </a:r>
            <a:endParaRPr lang="en-US" i="1" dirty="0">
              <a:sym typeface="Symbol" charset="0"/>
            </a:endParaRP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585788" y="5346700"/>
            <a:ext cx="1686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CA" dirty="0">
                <a:sym typeface="Symbol" charset="0"/>
              </a:rPr>
              <a:t>c.   </a:t>
            </a:r>
            <a:r>
              <a:rPr lang="en-CA" i="1" dirty="0">
                <a:sym typeface="Symbol" charset="0"/>
              </a:rPr>
              <a:t>y = </a:t>
            </a:r>
            <a:r>
              <a:rPr lang="en-CA" dirty="0" err="1">
                <a:sym typeface="Symbol" charset="0"/>
              </a:rPr>
              <a:t>A</a:t>
            </a:r>
            <a:r>
              <a:rPr lang="en-CA" dirty="0" err="1" smtClean="0">
                <a:sym typeface="Symbol" charset="0"/>
              </a:rPr>
              <a:t>rctan</a:t>
            </a:r>
            <a:r>
              <a:rPr lang="en-CA" dirty="0" smtClean="0">
                <a:sym typeface="Symbol" charset="0"/>
              </a:rPr>
              <a:t> </a:t>
            </a:r>
            <a:r>
              <a:rPr lang="en-CA" i="1" dirty="0">
                <a:sym typeface="Symbol" charset="0"/>
              </a:rPr>
              <a:t>x</a:t>
            </a:r>
            <a:endParaRPr lang="en-US" i="1" dirty="0">
              <a:sym typeface="Symbol" charset="0"/>
            </a:endParaRPr>
          </a:p>
        </p:txBody>
      </p:sp>
      <p:grpSp>
        <p:nvGrpSpPr>
          <p:cNvPr id="180273" name="Group 49"/>
          <p:cNvGrpSpPr>
            <a:grpSpLocks/>
          </p:cNvGrpSpPr>
          <p:nvPr/>
        </p:nvGrpSpPr>
        <p:grpSpPr bwMode="auto">
          <a:xfrm>
            <a:off x="5607050" y="1079500"/>
            <a:ext cx="2787650" cy="1876425"/>
            <a:chOff x="3532" y="496"/>
            <a:chExt cx="1756" cy="1182"/>
          </a:xfrm>
        </p:grpSpPr>
        <p:sp>
          <p:nvSpPr>
            <p:cNvPr id="180238" name="Rectangle 14"/>
            <p:cNvSpPr>
              <a:spLocks noChangeArrowheads="1"/>
            </p:cNvSpPr>
            <p:nvPr/>
          </p:nvSpPr>
          <p:spPr bwMode="auto">
            <a:xfrm>
              <a:off x="3532" y="1000"/>
              <a:ext cx="3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solidFill>
                    <a:schemeClr val="tx2"/>
                  </a:solidFill>
                </a:rPr>
                <a:t>–1.5</a:t>
              </a:r>
            </a:p>
          </p:txBody>
        </p:sp>
        <p:sp>
          <p:nvSpPr>
            <p:cNvPr id="180239" name="Rectangle 15"/>
            <p:cNvSpPr>
              <a:spLocks noChangeArrowheads="1"/>
            </p:cNvSpPr>
            <p:nvPr/>
          </p:nvSpPr>
          <p:spPr bwMode="auto">
            <a:xfrm>
              <a:off x="5032" y="1001"/>
              <a:ext cx="2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solidFill>
                    <a:schemeClr val="tx2"/>
                  </a:solidFill>
                </a:rPr>
                <a:t>1.5</a:t>
              </a:r>
            </a:p>
          </p:txBody>
        </p:sp>
        <p:pic>
          <p:nvPicPr>
            <p:cNvPr id="180265" name="Picture 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" y="678"/>
              <a:ext cx="1267" cy="86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80266" name="Rectangle 42"/>
            <p:cNvSpPr>
              <a:spLocks noChangeArrowheads="1"/>
            </p:cNvSpPr>
            <p:nvPr/>
          </p:nvSpPr>
          <p:spPr bwMode="auto">
            <a:xfrm>
              <a:off x="4301" y="1466"/>
              <a:ext cx="2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solidFill>
                    <a:schemeClr val="tx2"/>
                  </a:solidFill>
                </a:rPr>
                <a:t>–</a:t>
              </a:r>
              <a:r>
                <a:rPr lang="en-US" sz="1600">
                  <a:solidFill>
                    <a:schemeClr val="tx2"/>
                  </a:solidFill>
                  <a:sym typeface="Symbol" charset="0"/>
                </a:rPr>
                <a:t></a:t>
              </a:r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180267" name="Rectangle 43"/>
            <p:cNvSpPr>
              <a:spLocks noChangeArrowheads="1"/>
            </p:cNvSpPr>
            <p:nvPr/>
          </p:nvSpPr>
          <p:spPr bwMode="auto">
            <a:xfrm>
              <a:off x="4345" y="496"/>
              <a:ext cx="1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solidFill>
                    <a:schemeClr val="tx2"/>
                  </a:solidFill>
                  <a:sym typeface="Symbol" charset="0"/>
                </a:rPr>
                <a:t></a:t>
              </a:r>
              <a:endParaRPr lang="en-US" sz="1600">
                <a:solidFill>
                  <a:schemeClr val="tx2"/>
                </a:solidFill>
              </a:endParaRPr>
            </a:p>
          </p:txBody>
        </p:sp>
      </p:grpSp>
      <p:grpSp>
        <p:nvGrpSpPr>
          <p:cNvPr id="180280" name="Group 56"/>
          <p:cNvGrpSpPr>
            <a:grpSpLocks/>
          </p:cNvGrpSpPr>
          <p:nvPr/>
        </p:nvGrpSpPr>
        <p:grpSpPr bwMode="auto">
          <a:xfrm>
            <a:off x="5595938" y="2824163"/>
            <a:ext cx="2786062" cy="1893887"/>
            <a:chOff x="3525" y="1721"/>
            <a:chExt cx="1755" cy="1193"/>
          </a:xfrm>
        </p:grpSpPr>
        <p:pic>
          <p:nvPicPr>
            <p:cNvPr id="180268" name="Picture 4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" y="1916"/>
              <a:ext cx="1261" cy="86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80269" name="Rectangle 45"/>
            <p:cNvSpPr>
              <a:spLocks noChangeArrowheads="1"/>
            </p:cNvSpPr>
            <p:nvPr/>
          </p:nvSpPr>
          <p:spPr bwMode="auto">
            <a:xfrm>
              <a:off x="3525" y="2362"/>
              <a:ext cx="3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solidFill>
                    <a:schemeClr val="tx2"/>
                  </a:solidFill>
                </a:rPr>
                <a:t>–1.5</a:t>
              </a:r>
            </a:p>
          </p:txBody>
        </p:sp>
        <p:sp>
          <p:nvSpPr>
            <p:cNvPr id="180270" name="Rectangle 46"/>
            <p:cNvSpPr>
              <a:spLocks noChangeArrowheads="1"/>
            </p:cNvSpPr>
            <p:nvPr/>
          </p:nvSpPr>
          <p:spPr bwMode="auto">
            <a:xfrm>
              <a:off x="5024" y="2364"/>
              <a:ext cx="2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solidFill>
                    <a:schemeClr val="tx2"/>
                  </a:solidFill>
                </a:rPr>
                <a:t>1.5</a:t>
              </a:r>
            </a:p>
          </p:txBody>
        </p:sp>
        <p:sp>
          <p:nvSpPr>
            <p:cNvPr id="180271" name="Rectangle 47"/>
            <p:cNvSpPr>
              <a:spLocks noChangeArrowheads="1"/>
            </p:cNvSpPr>
            <p:nvPr/>
          </p:nvSpPr>
          <p:spPr bwMode="auto">
            <a:xfrm>
              <a:off x="4301" y="1721"/>
              <a:ext cx="2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solidFill>
                    <a:schemeClr val="tx2"/>
                  </a:solidFill>
                  <a:sym typeface="Symbol" charset="0"/>
                </a:rPr>
                <a:t>2</a:t>
              </a:r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180272" name="Rectangle 48"/>
            <p:cNvSpPr>
              <a:spLocks noChangeArrowheads="1"/>
            </p:cNvSpPr>
            <p:nvPr/>
          </p:nvSpPr>
          <p:spPr bwMode="auto">
            <a:xfrm>
              <a:off x="4301" y="2702"/>
              <a:ext cx="2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solidFill>
                    <a:schemeClr val="tx2"/>
                  </a:solidFill>
                </a:rPr>
                <a:t>–</a:t>
              </a:r>
              <a:r>
                <a:rPr lang="en-US" sz="1600">
                  <a:solidFill>
                    <a:schemeClr val="tx2"/>
                  </a:solidFill>
                  <a:sym typeface="Symbol" charset="0"/>
                </a:rPr>
                <a:t></a:t>
              </a:r>
              <a:endParaRPr lang="en-US" sz="1600">
                <a:solidFill>
                  <a:schemeClr val="tx2"/>
                </a:solidFill>
              </a:endParaRPr>
            </a:p>
          </p:txBody>
        </p:sp>
      </p:grpSp>
      <p:grpSp>
        <p:nvGrpSpPr>
          <p:cNvPr id="180279" name="Group 55"/>
          <p:cNvGrpSpPr>
            <a:grpSpLocks/>
          </p:cNvGrpSpPr>
          <p:nvPr/>
        </p:nvGrpSpPr>
        <p:grpSpPr bwMode="auto">
          <a:xfrm>
            <a:off x="5735638" y="4575175"/>
            <a:ext cx="2549525" cy="1885950"/>
            <a:chOff x="3661" y="2914"/>
            <a:chExt cx="1606" cy="1188"/>
          </a:xfrm>
        </p:grpSpPr>
        <p:pic>
          <p:nvPicPr>
            <p:cNvPr id="180274" name="Picture 5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" y="3107"/>
              <a:ext cx="1261" cy="86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80275" name="Rectangle 51"/>
            <p:cNvSpPr>
              <a:spLocks noChangeArrowheads="1"/>
            </p:cNvSpPr>
            <p:nvPr/>
          </p:nvSpPr>
          <p:spPr bwMode="auto">
            <a:xfrm>
              <a:off x="3661" y="3416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solidFill>
                    <a:schemeClr val="tx2"/>
                  </a:solidFill>
                </a:rPr>
                <a:t>–3</a:t>
              </a:r>
            </a:p>
          </p:txBody>
        </p:sp>
        <p:sp>
          <p:nvSpPr>
            <p:cNvPr id="180276" name="Rectangle 52"/>
            <p:cNvSpPr>
              <a:spLocks noChangeArrowheads="1"/>
            </p:cNvSpPr>
            <p:nvPr/>
          </p:nvSpPr>
          <p:spPr bwMode="auto">
            <a:xfrm>
              <a:off x="5095" y="3426"/>
              <a:ext cx="1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80277" name="Rectangle 53"/>
            <p:cNvSpPr>
              <a:spLocks noChangeArrowheads="1"/>
            </p:cNvSpPr>
            <p:nvPr/>
          </p:nvSpPr>
          <p:spPr bwMode="auto">
            <a:xfrm>
              <a:off x="4397" y="2914"/>
              <a:ext cx="1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solidFill>
                    <a:schemeClr val="tx2"/>
                  </a:solidFill>
                  <a:sym typeface="Symbol" charset="0"/>
                </a:rPr>
                <a:t></a:t>
              </a:r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180278" name="Rectangle 54"/>
            <p:cNvSpPr>
              <a:spLocks noChangeArrowheads="1"/>
            </p:cNvSpPr>
            <p:nvPr/>
          </p:nvSpPr>
          <p:spPr bwMode="auto">
            <a:xfrm>
              <a:off x="4341" y="3890"/>
              <a:ext cx="2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solidFill>
                    <a:schemeClr val="tx2"/>
                  </a:solidFill>
                </a:rPr>
                <a:t>–</a:t>
              </a:r>
              <a:r>
                <a:rPr lang="en-US" sz="1600">
                  <a:solidFill>
                    <a:schemeClr val="tx2"/>
                  </a:solidFill>
                  <a:sym typeface="Symbol" charset="0"/>
                </a:rPr>
                <a:t></a:t>
              </a:r>
              <a:endParaRPr lang="en-US" sz="1600">
                <a:solidFill>
                  <a:schemeClr val="tx2"/>
                </a:solidFill>
              </a:endParaRPr>
            </a:p>
          </p:txBody>
        </p:sp>
      </p:grpSp>
      <p:sp>
        <p:nvSpPr>
          <p:cNvPr id="180281" name="Rectangle 57"/>
          <p:cNvSpPr>
            <a:spLocks noChangeArrowheads="1"/>
          </p:cNvSpPr>
          <p:nvPr/>
        </p:nvSpPr>
        <p:spPr bwMode="auto">
          <a:xfrm>
            <a:off x="2889250" y="895350"/>
            <a:ext cx="326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ym typeface="Symbol" charset="0"/>
              </a:rPr>
              <a:t>Set calculator to </a:t>
            </a:r>
            <a:r>
              <a:rPr lang="en-US" sz="2000" i="1">
                <a:sym typeface="Symbol" charset="0"/>
              </a:rPr>
              <a:t>radian</a:t>
            </a:r>
            <a:r>
              <a:rPr lang="en-US" sz="2000">
                <a:sym typeface="Symbol" charset="0"/>
              </a:rPr>
              <a:t> mode.</a:t>
            </a:r>
          </a:p>
        </p:txBody>
      </p:sp>
      <p:pic>
        <p:nvPicPr>
          <p:cNvPr id="2" name="Picture 1" descr="tan-1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436" y="4911725"/>
            <a:ext cx="2011680" cy="1390624"/>
          </a:xfrm>
          <a:prstGeom prst="rect">
            <a:avLst/>
          </a:prstGeom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373188"/>
            <a:ext cx="2001837" cy="137001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3133725"/>
            <a:ext cx="2011362" cy="13747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05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 autoUpdateAnimBg="0"/>
      <p:bldP spid="180230" grpId="0" autoUpdateAnimBg="0"/>
      <p:bldP spid="180231" grpId="0" autoUpdateAnimBg="0"/>
      <p:bldP spid="180281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239</TotalTime>
  <Words>843</Words>
  <Application>Microsoft Macintosh PowerPoint</Application>
  <PresentationFormat>On-screen Show (4:3)</PresentationFormat>
  <Paragraphs>154</Paragraphs>
  <Slides>14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Angles</vt:lpstr>
      <vt:lpstr>Equation</vt:lpstr>
      <vt:lpstr>Document</vt:lpstr>
      <vt:lpstr>Inverse Trigonometric Functions</vt:lpstr>
      <vt:lpstr>PowerPoint Presentation</vt:lpstr>
      <vt:lpstr>Inverse Sine Function</vt:lpstr>
      <vt:lpstr>Inverse Sine Function</vt:lpstr>
      <vt:lpstr>Inverse Cosine Function</vt:lpstr>
      <vt:lpstr>Inverse Cosine Function</vt:lpstr>
      <vt:lpstr>Inverse Tangent Function</vt:lpstr>
      <vt:lpstr>Inverse Tangent Function</vt:lpstr>
      <vt:lpstr>Graphing Utility: Graphs of Inverse Functions</vt:lpstr>
      <vt:lpstr>Graphing Utility: Inverse Functions</vt:lpstr>
      <vt:lpstr>Composition of Functions</vt:lpstr>
      <vt:lpstr>Composition of Functions</vt:lpstr>
      <vt:lpstr>Example: Evaluating Composition of Functions</vt:lpstr>
      <vt:lpstr>Example: Evaluating Composition of Functions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Inverse Trigonometric Functions</dc:title>
  <dc:creator>Daniella Speziale</dc:creator>
  <cp:lastModifiedBy>Daniella Speziale</cp:lastModifiedBy>
  <cp:revision>37</cp:revision>
  <dcterms:created xsi:type="dcterms:W3CDTF">2016-12-19T02:06:35Z</dcterms:created>
  <dcterms:modified xsi:type="dcterms:W3CDTF">2016-12-19T14:45:12Z</dcterms:modified>
</cp:coreProperties>
</file>